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779" r:id="rId2"/>
    <p:sldId id="1583" r:id="rId3"/>
    <p:sldId id="1696" r:id="rId4"/>
    <p:sldId id="1780" r:id="rId5"/>
    <p:sldId id="1776" r:id="rId6"/>
    <p:sldId id="1781" r:id="rId7"/>
    <p:sldId id="1697" r:id="rId8"/>
    <p:sldId id="1734" r:id="rId9"/>
    <p:sldId id="1698" r:id="rId10"/>
    <p:sldId id="1777" r:id="rId11"/>
    <p:sldId id="1727" r:id="rId12"/>
    <p:sldId id="1728" r:id="rId13"/>
    <p:sldId id="1731" r:id="rId14"/>
    <p:sldId id="1733" r:id="rId15"/>
    <p:sldId id="1770" r:id="rId16"/>
    <p:sldId id="1739" r:id="rId17"/>
    <p:sldId id="1742" r:id="rId18"/>
    <p:sldId id="1773" r:id="rId19"/>
    <p:sldId id="1761" r:id="rId20"/>
    <p:sldId id="1771" r:id="rId21"/>
    <p:sldId id="1763" r:id="rId22"/>
    <p:sldId id="1762" r:id="rId23"/>
    <p:sldId id="1735" r:id="rId24"/>
    <p:sldId id="1751" r:id="rId25"/>
    <p:sldId id="1740" r:id="rId26"/>
    <p:sldId id="1754" r:id="rId27"/>
    <p:sldId id="1720" r:id="rId28"/>
    <p:sldId id="1765" r:id="rId29"/>
    <p:sldId id="1758" r:id="rId30"/>
    <p:sldId id="1786" r:id="rId31"/>
    <p:sldId id="1782" r:id="rId32"/>
    <p:sldId id="1783" r:id="rId33"/>
    <p:sldId id="1785" r:id="rId34"/>
  </p:sldIdLst>
  <p:sldSz cx="9144000" cy="6858000" type="screen4x3"/>
  <p:notesSz cx="6797675" cy="992822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A37"/>
    <a:srgbClr val="6600CC"/>
    <a:srgbClr val="0000FF"/>
    <a:srgbClr val="FF9900"/>
    <a:srgbClr val="CC0099"/>
    <a:srgbClr val="003399"/>
    <a:srgbClr val="FF7C80"/>
    <a:srgbClr val="FF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14" autoAdjust="0"/>
    <p:restoredTop sz="91261" autoAdjust="0"/>
  </p:normalViewPr>
  <p:slideViewPr>
    <p:cSldViewPr>
      <p:cViewPr varScale="1">
        <p:scale>
          <a:sx n="105" d="100"/>
          <a:sy n="105" d="100"/>
        </p:scale>
        <p:origin x="18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40" y="-12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26623E-9264-4A9D-AAA6-D97E40435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7763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C4A8D57-E31C-4CFD-8C03-A19462F0748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6179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017CD-DCC8-41BC-B2F4-92F1138CFFC9}" type="slidenum">
              <a:rPr lang="el-GR" smtClean="0">
                <a:latin typeface="Arial" charset="0"/>
              </a:rPr>
              <a:pPr/>
              <a:t>1</a:t>
            </a:fld>
            <a:endParaRPr lang="el-GR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126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13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71888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14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27270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15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337154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16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32928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17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754458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18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43240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19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088130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20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84829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21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7846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22</a:t>
            </a:fld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164415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130ABB-620E-439E-8E92-1BE20C7485FE}" type="slidenum">
              <a:rPr lang="el-GR" smtClean="0">
                <a:latin typeface="Arial" charset="0"/>
              </a:rPr>
              <a:pPr>
                <a:defRPr/>
              </a:pPr>
              <a:t>2</a:t>
            </a:fld>
            <a:endParaRPr lang="el-GR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68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5F1F2-9459-4779-A7D8-1011BA634FA7}" type="slidenum">
              <a:rPr lang="el-GR" smtClean="0">
                <a:latin typeface="Arial" charset="0"/>
              </a:rPr>
              <a:pPr>
                <a:defRPr/>
              </a:pPr>
              <a:t>23</a:t>
            </a:fld>
            <a:endParaRPr lang="el-GR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52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24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2027492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Initial fingerprints were averaged (normalized) at a 2x2m cell granularity.</a:t>
            </a:r>
          </a:p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5874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2126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27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041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28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291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29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896032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F017CD-DCC8-41BC-B2F4-92F1138CFFC9}" type="slidenum">
              <a:rPr lang="el-GR" smtClean="0">
                <a:latin typeface="Arial" charset="0"/>
              </a:rPr>
              <a:pPr/>
              <a:t>33</a:t>
            </a:fld>
            <a:endParaRPr lang="el-GR" smtClean="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81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1EC445-A742-4A88-A9A8-B4560A91F734}" type="slidenum">
              <a:rPr lang="el-GR" smtClean="0"/>
              <a:pPr>
                <a:defRPr/>
              </a:pPr>
              <a:t>3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95997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7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97437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8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36917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74623-4FB2-4300-916C-3F88015D068C}" type="slidenum">
              <a:rPr lang="el-GR" smtClean="0"/>
              <a:pPr>
                <a:defRPr/>
              </a:pPr>
              <a:t>9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66983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10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80403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70A88C-30FF-41CF-9F7A-18784C21699E}" type="slidenum">
              <a:rPr lang="el-GR" smtClean="0">
                <a:latin typeface="Arial" charset="0"/>
              </a:rPr>
              <a:pPr>
                <a:defRPr/>
              </a:pPr>
              <a:t>11</a:t>
            </a:fld>
            <a:endParaRPr lang="el-GR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1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12</a:t>
            </a:fld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67730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87450" y="6567488"/>
            <a:ext cx="676910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000" b="0" dirty="0" err="1" smtClean="0"/>
              <a:t>Demetris</a:t>
            </a:r>
            <a:r>
              <a:rPr lang="en-US" sz="1000" b="0" dirty="0" smtClean="0"/>
              <a:t> </a:t>
            </a:r>
            <a:r>
              <a:rPr lang="en-US" sz="1000" b="0" dirty="0" err="1" smtClean="0"/>
              <a:t>Zeinalipour</a:t>
            </a:r>
            <a:r>
              <a:rPr lang="en-US" sz="1000" b="0" dirty="0" smtClean="0"/>
              <a:t> @ AHPC Workshop, EUC, Nicosia, October 27, 2015</a:t>
            </a:r>
          </a:p>
        </p:txBody>
      </p:sp>
      <p:sp>
        <p:nvSpPr>
          <p:cNvPr id="5" name="Rectangle 5"/>
          <p:cNvSpPr txBox="1">
            <a:spLocks noChangeArrowheads="1"/>
          </p:cNvSpPr>
          <p:nvPr userDrawn="1"/>
        </p:nvSpPr>
        <p:spPr>
          <a:xfrm>
            <a:off x="6572250" y="6238875"/>
            <a:ext cx="2247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fld id="{801C7A1D-9A16-4C25-9E23-481CFEFE3744}" type="slidenum">
              <a:rPr lang="el-GR" sz="1400" smtClean="0">
                <a:latin typeface="+mj-lt"/>
              </a:rPr>
              <a:pPr algn="r">
                <a:defRPr/>
              </a:pPr>
              <a:t>‹#›</a:t>
            </a:fld>
            <a:endParaRPr lang="el-GR" sz="1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07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l-GR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381750"/>
            <a:ext cx="1152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sz="1400" b="0">
              <a:solidFill>
                <a:schemeClr val="tx1"/>
              </a:solidFill>
            </a:endParaRPr>
          </a:p>
        </p:txBody>
      </p:sp>
      <p:sp>
        <p:nvSpPr>
          <p:cNvPr id="1032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2960688" algn="l"/>
              </a:tabLst>
              <a:defRPr/>
            </a:pPr>
            <a:r>
              <a:rPr lang="en-US" sz="1800" b="0" i="1">
                <a:solidFill>
                  <a:schemeClr val="bg1"/>
                </a:solidFill>
              </a:rPr>
              <a:t>Dagstuhl Seminar </a:t>
            </a:r>
            <a:r>
              <a:rPr lang="en-GB" sz="1800" b="0" i="1">
                <a:solidFill>
                  <a:schemeClr val="bg1"/>
                </a:solidFill>
              </a:rPr>
              <a:t>10042, </a:t>
            </a:r>
            <a:r>
              <a:rPr lang="en-US" sz="1800" b="0" i="1">
                <a:solidFill>
                  <a:schemeClr val="bg1"/>
                </a:solidFill>
              </a:rPr>
              <a:t>Demetris Zeinalipour, University of Cyprus, 26/1/2010 </a:t>
            </a:r>
            <a:endParaRPr lang="en-GB" sz="1800" b="0" i="1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msl.cs.ucy.ac.cy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MO-473oWSf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0.wmf"/><Relationship Id="rId6" Type="http://schemas.openxmlformats.org/officeDocument/2006/relationships/image" Target="../media/image4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gQBSRw6qGn4" TargetMode="External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DyvQLSuI00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msl.cs.ucy.ac.cy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28&amp;v=8EvioLZ6hvg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188" y="5157788"/>
            <a:ext cx="7993062" cy="86350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/>
              <a:t>	2nd Cyprus Workshop on Computing: Scientific Applications of Computing</a:t>
            </a:r>
          </a:p>
          <a:p>
            <a:pPr algn="ctr"/>
            <a:r>
              <a:rPr lang="en-US" sz="1800" b="0"/>
              <a:t>October 27th, 2015, European University Cyprus, Nicosia, Cyprus</a:t>
            </a:r>
            <a:endParaRPr lang="fr-FR" sz="1800" b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Prefetching Indoor Navigation Structures in Anyplace </a:t>
            </a:r>
            <a:endParaRPr lang="en-US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9" y="2349500"/>
            <a:ext cx="5256956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dirty="0" err="1">
                <a:solidFill>
                  <a:schemeClr val="tx1"/>
                </a:solidFill>
              </a:rPr>
              <a:t>Demetris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Zeinalipour</a:t>
            </a:r>
            <a:endParaRPr lang="en-US" sz="28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1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Assistant Professor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(Data Management Systems Laboratory)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Department of Computer Science</a:t>
            </a:r>
            <a:endParaRPr lang="el-GR" sz="20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University of Cyprus</a:t>
            </a:r>
          </a:p>
          <a:p>
            <a:pPr algn="ctr">
              <a:spcBef>
                <a:spcPct val="20000"/>
              </a:spcBef>
            </a:pPr>
            <a:endParaRPr lang="en-US" sz="11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hlinkClick r:id="rId3"/>
              </a:rPr>
              <a:t>http://www.cs.ucy.ac.cy/~dzeina/</a:t>
            </a:r>
            <a:endParaRPr lang="en-US" sz="2000" dirty="0"/>
          </a:p>
          <a:p>
            <a:pPr algn="ctr">
              <a:spcBef>
                <a:spcPct val="20000"/>
              </a:spcBef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6021288"/>
            <a:ext cx="777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0" dirty="0" smtClean="0">
                <a:solidFill>
                  <a:schemeClr val="tx1"/>
                </a:solidFill>
              </a:rPr>
              <a:t>* </a:t>
            </a:r>
            <a:r>
              <a:rPr lang="en-US" sz="1600" b="0" dirty="0" smtClean="0">
                <a:solidFill>
                  <a:schemeClr val="tx1"/>
                </a:solidFill>
              </a:rPr>
              <a:t>Presented at </a:t>
            </a:r>
            <a:r>
              <a:rPr lang="en-GB" sz="1600" b="0" dirty="0" smtClean="0">
                <a:solidFill>
                  <a:schemeClr val="tx1"/>
                </a:solidFill>
              </a:rPr>
              <a:t>16</a:t>
            </a:r>
            <a:r>
              <a:rPr lang="en-GB" sz="1600" b="0" baseline="30000" dirty="0" smtClean="0">
                <a:solidFill>
                  <a:schemeClr val="tx1"/>
                </a:solidFill>
              </a:rPr>
              <a:t>th</a:t>
            </a:r>
            <a:r>
              <a:rPr lang="en-GB" sz="1600" b="0" dirty="0" smtClean="0">
                <a:solidFill>
                  <a:schemeClr val="tx1"/>
                </a:solidFill>
              </a:rPr>
              <a:t> IEEE Int. Conference on Mobile Data Management (MDM</a:t>
            </a:r>
            <a:r>
              <a:rPr lang="en-GB" altLang="en-US" sz="1600" b="0" dirty="0" smtClean="0">
                <a:solidFill>
                  <a:schemeClr val="tx1"/>
                </a:solidFill>
              </a:rPr>
              <a:t>’</a:t>
            </a:r>
            <a:r>
              <a:rPr lang="en-GB" sz="1600" b="0" dirty="0" smtClean="0">
                <a:solidFill>
                  <a:schemeClr val="tx1"/>
                </a:solidFill>
              </a:rPr>
              <a:t>15), </a:t>
            </a:r>
            <a:r>
              <a:rPr lang="en-US" sz="1600" b="0" dirty="0" smtClean="0">
                <a:solidFill>
                  <a:schemeClr val="tx1"/>
                </a:solidFill>
              </a:rPr>
              <a:t>Pittsburgh, PA, USA, </a:t>
            </a:r>
            <a:r>
              <a:rPr lang="en-US" sz="1600" b="0" i="1" dirty="0" smtClean="0">
                <a:solidFill>
                  <a:schemeClr val="tx1"/>
                </a:solidFill>
              </a:rPr>
              <a:t>June 16, 2015</a:t>
            </a:r>
            <a:endParaRPr lang="en-GB" sz="1600" b="0" dirty="0">
              <a:solidFill>
                <a:schemeClr val="tx1"/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8213" y="2147405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380875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8213" y="3155517"/>
            <a:ext cx="2520280" cy="55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CSA Navigation (Anyplace)</a:t>
            </a:r>
            <a:endParaRPr lang="en-US" dirty="0"/>
          </a:p>
        </p:txBody>
      </p:sp>
      <p:pic>
        <p:nvPicPr>
          <p:cNvPr id="1433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75048"/>
            <a:ext cx="74898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733256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4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CSA Weaknesses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2520950"/>
          </a:xfrm>
        </p:spPr>
        <p:txBody>
          <a:bodyPr/>
          <a:lstStyle/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Don’t know a priori what buildings we need!</a:t>
            </a: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e.g., a user lost on a complex University Campus.</a:t>
            </a:r>
          </a:p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CSA not compatible with the Cloud trend! </a:t>
            </a:r>
            <a:endParaRPr lang="en-US" sz="2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signals, indoor POIs are overwhelming for mobiles</a:t>
            </a:r>
          </a:p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CSA is operating on outdated data!</a:t>
            </a: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Doesn’t take advantage of latest </a:t>
            </a:r>
            <a:r>
              <a:rPr lang="en-US" sz="2400" dirty="0" err="1" smtClean="0">
                <a:ea typeface="ＭＳ Ｐゴシック" pitchFamily="34" charset="-128"/>
              </a:rPr>
              <a:t>Radiomaps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2800" dirty="0" smtClean="0">
              <a:ea typeface="ＭＳ Ｐゴシック" pitchFamily="34" charset="-128"/>
            </a:endParaRPr>
          </a:p>
          <a:p>
            <a:pPr marL="514350" indent="-514350">
              <a:buFontTx/>
              <a:buNone/>
              <a:defRPr/>
            </a:pPr>
            <a:endParaRPr lang="en-US" sz="1100" b="1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endParaRPr lang="en-US" sz="1800" i="1" dirty="0" smtClean="0">
              <a:ea typeface="ＭＳ Ｐゴシック" pitchFamily="34" charset="-128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18705"/>
            <a:ext cx="3672408" cy="255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933056"/>
            <a:ext cx="2856772" cy="23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80312" y="4005064"/>
            <a:ext cx="1763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Our </a:t>
            </a:r>
            <a:r>
              <a:rPr lang="en-US" sz="1400" dirty="0" smtClean="0"/>
              <a:t>8,900 m</a:t>
            </a:r>
            <a:r>
              <a:rPr lang="en-US" sz="1400" b="0" baseline="30000" dirty="0" smtClean="0"/>
              <a:t>2 </a:t>
            </a:r>
            <a:r>
              <a:rPr lang="en-US" sz="1400" b="0" dirty="0" smtClean="0"/>
              <a:t>CS building has </a:t>
            </a:r>
            <a:r>
              <a:rPr lang="en-US" sz="1400" dirty="0" smtClean="0"/>
              <a:t>45,000 </a:t>
            </a:r>
            <a:r>
              <a:rPr lang="en-US" sz="1400" b="0" dirty="0" smtClean="0"/>
              <a:t>reference positions!</a:t>
            </a:r>
          </a:p>
          <a:p>
            <a:pPr algn="ctr"/>
            <a:r>
              <a:rPr lang="en-US" sz="1400" b="0" dirty="0" smtClean="0"/>
              <a:t>(3-6MB) </a:t>
            </a:r>
          </a:p>
          <a:p>
            <a:pPr algn="ctr"/>
            <a:endParaRPr lang="en-US" sz="1400" b="0" dirty="0"/>
          </a:p>
          <a:p>
            <a:pPr algn="ctr"/>
            <a:r>
              <a:rPr lang="en-US" sz="1400" dirty="0" smtClean="0"/>
              <a:t>Whole Campus</a:t>
            </a:r>
          </a:p>
          <a:p>
            <a:pPr algn="ctr"/>
            <a:r>
              <a:rPr lang="en-US" sz="1400" b="0" dirty="0" smtClean="0"/>
              <a:t>50-100MB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166573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SSA Navigation (Anyplace)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1075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412776"/>
            <a:ext cx="3024187" cy="4968974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276872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>
            <a:off x="2987824" y="2060848"/>
            <a:ext cx="2088232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627784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313510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3059832" y="4869160"/>
            <a:ext cx="2016224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8" name="Rectangle 17"/>
          <p:cNvSpPr/>
          <p:nvPr/>
        </p:nvSpPr>
        <p:spPr>
          <a:xfrm>
            <a:off x="2411760" y="5301208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dirty="0" smtClean="0">
                <a:solidFill>
                  <a:srgbClr val="FF0000"/>
                </a:solidFill>
              </a:rPr>
              <a:t>Intermittent Connectivity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213497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50"/>
          <p:cNvSpPr txBox="1">
            <a:spLocks noChangeArrowheads="1"/>
          </p:cNvSpPr>
          <p:nvPr/>
        </p:nvSpPr>
        <p:spPr bwMode="auto">
          <a:xfrm>
            <a:off x="2627784" y="436510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cxnSp>
        <p:nvCxnSpPr>
          <p:cNvPr id="24" name="Straight Arrow Connector 47"/>
          <p:cNvCxnSpPr>
            <a:cxnSpLocks noChangeShapeType="1"/>
          </p:cNvCxnSpPr>
          <p:nvPr/>
        </p:nvCxnSpPr>
        <p:spPr bwMode="auto">
          <a:xfrm>
            <a:off x="3059832" y="3573016"/>
            <a:ext cx="208823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771800" y="3068960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/>
              <a:t>Where-am-I?</a:t>
            </a:r>
            <a:endParaRPr lang="en-US" sz="2400" b="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467544" y="1196752"/>
            <a:ext cx="0" cy="1296144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67544" y="2492896"/>
            <a:ext cx="0" cy="187220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67544" y="4365104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 rot="16200000">
            <a:off x="-269393" y="3157826"/>
            <a:ext cx="216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 Navigation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23928" y="328498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8" grpId="0"/>
      <p:bldP spid="21" grpId="0"/>
      <p:bldP spid="25" grpId="0"/>
      <p:bldP spid="35" grpId="0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8021" y="1484784"/>
            <a:ext cx="238445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Intermittent Connectivity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221088"/>
            <a:ext cx="738031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19256" cy="3168650"/>
          </a:xfrm>
        </p:spPr>
        <p:txBody>
          <a:bodyPr/>
          <a:lstStyle/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Wi-Fi coverage might be </a:t>
            </a:r>
            <a:r>
              <a:rPr lang="en-US" sz="2400" b="1" dirty="0" smtClean="0">
                <a:ea typeface="ＭＳ Ｐゴシック" pitchFamily="34" charset="-128"/>
              </a:rPr>
              <a:t>irregularly available </a:t>
            </a:r>
            <a:r>
              <a:rPr lang="en-US" sz="2400" dirty="0" smtClean="0">
                <a:ea typeface="ＭＳ Ｐゴシック" pitchFamily="34" charset="-128"/>
              </a:rPr>
              <a:t>inside  buildings </a:t>
            </a:r>
            <a:r>
              <a:rPr lang="en-US" sz="2400" b="1" dirty="0" smtClean="0">
                <a:ea typeface="ＭＳ Ｐゴシック" pitchFamily="34" charset="-128"/>
              </a:rPr>
              <a:t>due to poor WLAN planning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Complete planning would require </a:t>
            </a:r>
            <a:r>
              <a:rPr lang="en-US" sz="2000" b="1" dirty="0" smtClean="0">
                <a:ea typeface="ＭＳ Ｐゴシック" pitchFamily="34" charset="-128"/>
              </a:rPr>
              <a:t>a site</a:t>
            </a:r>
          </a:p>
          <a:p>
            <a:pPr marL="914400" lvl="1" indent="-514350">
              <a:buNone/>
            </a:pPr>
            <a:r>
              <a:rPr lang="en-US" sz="2000" b="1" dirty="0" smtClean="0">
                <a:ea typeface="ＭＳ Ｐゴシック" pitchFamily="34" charset="-128"/>
              </a:rPr>
              <a:t>	survey tool </a:t>
            </a:r>
            <a:r>
              <a:rPr lang="en-US" sz="2000" dirty="0" smtClean="0">
                <a:ea typeface="ＭＳ Ｐゴシック" pitchFamily="34" charset="-128"/>
              </a:rPr>
              <a:t>(e.g., </a:t>
            </a:r>
            <a:r>
              <a:rPr lang="en-US" sz="2000" dirty="0" err="1" smtClean="0">
                <a:ea typeface="ＭＳ Ｐゴシック" pitchFamily="34" charset="-128"/>
              </a:rPr>
              <a:t>Ekahau</a:t>
            </a:r>
            <a:r>
              <a:rPr lang="en-US" sz="2000" dirty="0" smtClean="0">
                <a:ea typeface="ＭＳ Ｐゴシック" pitchFamily="34" charset="-128"/>
              </a:rPr>
              <a:t>, </a:t>
            </a:r>
            <a:r>
              <a:rPr lang="en-US" sz="2000" dirty="0" err="1" smtClean="0">
                <a:ea typeface="ＭＳ Ｐゴシック" pitchFamily="34" charset="-128"/>
              </a:rPr>
              <a:t>Tamograph</a:t>
            </a:r>
            <a:r>
              <a:rPr lang="en-US" sz="2000" dirty="0" smtClean="0">
                <a:ea typeface="ＭＳ Ｐゴシック" pitchFamily="34" charset="-128"/>
              </a:rPr>
              <a:t>).</a:t>
            </a:r>
          </a:p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A user </a:t>
            </a:r>
            <a:r>
              <a:rPr lang="en-US" sz="2400" b="1" dirty="0" smtClean="0">
                <a:ea typeface="ＭＳ Ｐゴシック" pitchFamily="34" charset="-128"/>
              </a:rPr>
              <a:t>walking inside </a:t>
            </a:r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b="1" dirty="0" smtClean="0">
                <a:ea typeface="ＭＳ Ｐゴシック" pitchFamily="34" charset="-128"/>
              </a:rPr>
              <a:t>Mall in Cyprus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Whenever the user </a:t>
            </a:r>
            <a:r>
              <a:rPr lang="en-US" sz="2000" b="1" dirty="0" smtClean="0">
                <a:ea typeface="ＭＳ Ｐゴシック" pitchFamily="34" charset="-128"/>
              </a:rPr>
              <a:t>enters a store</a:t>
            </a:r>
            <a:r>
              <a:rPr lang="en-US" sz="2000" dirty="0" smtClean="0">
                <a:ea typeface="ＭＳ Ｐゴシック" pitchFamily="34" charset="-128"/>
              </a:rPr>
              <a:t> the RSSI indicator falls </a:t>
            </a:r>
            <a:r>
              <a:rPr lang="en-US" sz="2000" b="1" dirty="0" smtClean="0">
                <a:ea typeface="ＭＳ Ｐゴシック" pitchFamily="34" charset="-128"/>
              </a:rPr>
              <a:t>below a connectivity </a:t>
            </a:r>
            <a:r>
              <a:rPr lang="en-US" sz="2000" dirty="0" smtClean="0">
                <a:ea typeface="ＭＳ Ｐゴシック" pitchFamily="34" charset="-128"/>
              </a:rPr>
              <a:t>threshold -</a:t>
            </a:r>
            <a:r>
              <a:rPr lang="en-US" sz="2000" b="1" dirty="0" smtClean="0">
                <a:ea typeface="ＭＳ Ｐゴシック" pitchFamily="34" charset="-128"/>
              </a:rPr>
              <a:t>85dBm. (-30dbM to -90dbM)</a:t>
            </a:r>
          </a:p>
          <a:p>
            <a:pPr marL="914400" lvl="1" indent="-514350"/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When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disconnected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SSA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doesn’t offer navigation anymore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  <a:sym typeface="Wingdings" pitchFamily="2" charset="2"/>
              </a:rPr>
              <a:t></a:t>
            </a:r>
            <a:endParaRPr lang="en-US" sz="2000" b="1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Intermittent Connectivity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363272" cy="3168650"/>
          </a:xfrm>
        </p:spPr>
        <p:txBody>
          <a:bodyPr/>
          <a:lstStyle/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Why not </a:t>
            </a:r>
            <a:r>
              <a:rPr lang="en-US" sz="2800" b="1" dirty="0" smtClean="0">
                <a:ea typeface="ＭＳ Ｐゴシック" pitchFamily="34" charset="-128"/>
              </a:rPr>
              <a:t>fallback</a:t>
            </a:r>
            <a:r>
              <a:rPr lang="en-US" sz="2800" dirty="0" smtClean="0">
                <a:ea typeface="ＭＳ Ｐゴシック" pitchFamily="34" charset="-128"/>
              </a:rPr>
              <a:t> from </a:t>
            </a:r>
            <a:r>
              <a:rPr lang="en-US" sz="2800" b="1" dirty="0" smtClean="0">
                <a:ea typeface="ＭＳ Ｐゴシック" pitchFamily="34" charset="-128"/>
              </a:rPr>
              <a:t>Wi-Fi</a:t>
            </a:r>
            <a:r>
              <a:rPr lang="en-US" sz="2800" dirty="0" smtClean="0">
                <a:ea typeface="ＭＳ Ｐゴシック" pitchFamily="34" charset="-128"/>
              </a:rPr>
              <a:t> to </a:t>
            </a:r>
            <a:r>
              <a:rPr lang="en-US" sz="2800" b="1" dirty="0" smtClean="0">
                <a:ea typeface="ＭＳ Ｐゴシック" pitchFamily="34" charset="-128"/>
              </a:rPr>
              <a:t>Mobile Internet </a:t>
            </a:r>
            <a:r>
              <a:rPr lang="en-US" sz="2800" dirty="0" smtClean="0">
                <a:ea typeface="ＭＳ Ｐゴシック" pitchFamily="34" charset="-128"/>
              </a:rPr>
              <a:t>(2G-4G) when Wi-Fi is not </a:t>
            </a:r>
            <a:r>
              <a:rPr lang="en-US" sz="2800" b="1" dirty="0" smtClean="0">
                <a:ea typeface="ＭＳ Ｐゴシック" pitchFamily="34" charset="-128"/>
              </a:rPr>
              <a:t>available</a:t>
            </a:r>
            <a:r>
              <a:rPr lang="en-US" sz="2800" dirty="0" smtClean="0">
                <a:ea typeface="ＭＳ Ｐゴシック" pitchFamily="34" charset="-128"/>
              </a:rPr>
              <a:t>?</a:t>
            </a:r>
          </a:p>
          <a:p>
            <a:pPr marL="514350" indent="-514350"/>
            <a:r>
              <a:rPr lang="en-US" sz="2800" b="1" dirty="0" smtClean="0">
                <a:ea typeface="ＭＳ Ｐゴシック" pitchFamily="34" charset="-128"/>
              </a:rPr>
              <a:t>Mobile Internet Limitations: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Coverage: </a:t>
            </a:r>
            <a:r>
              <a:rPr lang="en-US" sz="2400" dirty="0" smtClean="0">
                <a:ea typeface="ＭＳ Ｐゴシック" pitchFamily="34" charset="-128"/>
              </a:rPr>
              <a:t>blockage or attenuation of signals in indoor spaces.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Slow fallback </a:t>
            </a:r>
            <a:r>
              <a:rPr lang="en-US" sz="2400" dirty="0" smtClean="0">
                <a:ea typeface="ＭＳ Ｐゴシック" pitchFamily="34" charset="-128"/>
              </a:rPr>
              <a:t>between outdated Mobile Internet and Wi-Fi infrastructures.</a:t>
            </a:r>
          </a:p>
          <a:p>
            <a:pPr marL="1314450" lvl="2" indent="-514350"/>
            <a:r>
              <a:rPr lang="en-US" sz="1800" dirty="0" smtClean="0">
                <a:ea typeface="ＭＳ Ｐゴシック" pitchFamily="34" charset="-128"/>
              </a:rPr>
              <a:t>Lack of ubiquitous </a:t>
            </a:r>
            <a:r>
              <a:rPr lang="en-US" sz="1800" b="1" dirty="0" smtClean="0">
                <a:ea typeface="ＭＳ Ｐゴシック" pitchFamily="34" charset="-128"/>
              </a:rPr>
              <a:t>802.11k, 802.11r (fast roaming) </a:t>
            </a:r>
            <a:r>
              <a:rPr lang="en-US" sz="1800" dirty="0" smtClean="0">
                <a:ea typeface="ＭＳ Ｐゴシック" pitchFamily="34" charset="-128"/>
              </a:rPr>
              <a:t>and 4G infrastructure.</a:t>
            </a:r>
            <a:endParaRPr lang="en-US" sz="24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Limited Quota: </a:t>
            </a:r>
            <a:r>
              <a:rPr lang="en-US" sz="2400" dirty="0" smtClean="0">
                <a:ea typeface="ＭＳ Ｐゴシック" pitchFamily="34" charset="-128"/>
              </a:rPr>
              <a:t>Nobody wants to waste a mobile Internet plan for navigation purposes.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Unavailability due to Roaming: </a:t>
            </a:r>
            <a:r>
              <a:rPr lang="en-US" sz="2400" dirty="0" smtClean="0">
                <a:ea typeface="ＭＳ Ｐゴシック" pitchFamily="34" charset="-128"/>
              </a:rPr>
              <a:t>when traveling and needing indoor navigation at most.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028085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Navigation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0728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227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556792"/>
            <a:ext cx="3024187" cy="4824958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780928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 flipH="1">
            <a:off x="2843808" y="2060848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843808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817566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483768" y="5157192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 </a:t>
            </a:r>
            <a:r>
              <a:rPr lang="en-US" dirty="0" smtClean="0">
                <a:solidFill>
                  <a:srgbClr val="007A37"/>
                </a:solidFill>
              </a:rPr>
              <a:t>Intermittent Connectivity</a:t>
            </a:r>
            <a:endParaRPr lang="en-US" dirty="0">
              <a:solidFill>
                <a:srgbClr val="007A37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717553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47"/>
          <p:cNvCxnSpPr>
            <a:cxnSpLocks noChangeShapeType="1"/>
          </p:cNvCxnSpPr>
          <p:nvPr/>
        </p:nvCxnSpPr>
        <p:spPr bwMode="auto">
          <a:xfrm flipH="1">
            <a:off x="2699792" y="5085184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2699792" y="4509120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55576" y="1412776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27" name="Can 40"/>
          <p:cNvSpPr>
            <a:spLocks noChangeArrowheads="1"/>
          </p:cNvSpPr>
          <p:nvPr/>
        </p:nvSpPr>
        <p:spPr bwMode="auto">
          <a:xfrm>
            <a:off x="1043211" y="2996952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Can 40"/>
          <p:cNvSpPr>
            <a:spLocks noChangeArrowheads="1"/>
          </p:cNvSpPr>
          <p:nvPr/>
        </p:nvSpPr>
        <p:spPr bwMode="auto">
          <a:xfrm>
            <a:off x="1043608" y="5733256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31" name="Straight Arrow Connector 47"/>
          <p:cNvCxnSpPr>
            <a:cxnSpLocks noChangeShapeType="1"/>
          </p:cNvCxnSpPr>
          <p:nvPr/>
        </p:nvCxnSpPr>
        <p:spPr bwMode="auto">
          <a:xfrm flipH="1">
            <a:off x="2843808" y="3501008"/>
            <a:ext cx="302433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" name="TextBox 50"/>
          <p:cNvSpPr txBox="1">
            <a:spLocks noChangeArrowheads="1"/>
          </p:cNvSpPr>
          <p:nvPr/>
        </p:nvSpPr>
        <p:spPr bwMode="auto">
          <a:xfrm>
            <a:off x="2987824" y="292494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tx1"/>
                </a:solidFill>
              </a:rPr>
              <a:t>Prefetch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K </a:t>
            </a:r>
            <a:r>
              <a:rPr lang="en-US" sz="2400" b="0" dirty="0" smtClean="0">
                <a:solidFill>
                  <a:schemeClr val="tx1"/>
                </a:solidFill>
              </a:rPr>
              <a:t>RM rows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7944" y="314096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755576" y="3140968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755576" y="4509120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395536" y="3501008"/>
            <a:ext cx="2628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Localize from Cache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23" grpId="0"/>
      <p:bldP spid="27" grpId="0" animBg="1"/>
      <p:bldP spid="28" grpId="0" animBg="1"/>
      <p:bldP spid="32" grpId="0"/>
      <p:bldP spid="34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Problem Formulation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331236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 mobile </a:t>
            </a:r>
            <a:r>
              <a:rPr lang="en-US" b="1" dirty="0" smtClean="0">
                <a:ea typeface="ＭＳ Ｐゴシック" pitchFamily="34" charset="-128"/>
              </a:rPr>
              <a:t>user 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US" dirty="0" smtClean="0">
                <a:ea typeface="ＭＳ Ｐゴシック" pitchFamily="34" charset="-128"/>
              </a:rPr>
              <a:t> moves inside a building with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b="1" dirty="0" smtClean="0">
                <a:ea typeface="ＭＳ Ｐゴシック" pitchFamily="34" charset="-128"/>
              </a:rPr>
              <a:t>Access Points 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AP = {ap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1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,…, 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m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}.</a:t>
            </a:r>
          </a:p>
          <a:p>
            <a:r>
              <a:rPr lang="en-US" b="1" dirty="0" err="1" smtClean="0">
                <a:ea typeface="ＭＳ Ｐゴシック" pitchFamily="34" charset="-128"/>
              </a:rPr>
              <a:t>RadioMap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RM</a:t>
            </a:r>
            <a:r>
              <a:rPr lang="en-US" dirty="0" smtClean="0">
                <a:ea typeface="ＭＳ Ｐゴシック" pitchFamily="34" charset="-128"/>
              </a:rPr>
              <a:t>) is available on </a:t>
            </a:r>
            <a:r>
              <a:rPr lang="en-US" b="1" dirty="0" smtClean="0">
                <a:ea typeface="ＭＳ Ｐゴシック" pitchFamily="34" charset="-128"/>
              </a:rPr>
              <a:t>Server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395536" y="2564904"/>
            <a:ext cx="525658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u </a:t>
            </a:r>
            <a:r>
              <a:rPr lang="en-US" sz="2800" b="0" dirty="0" smtClean="0"/>
              <a:t>obtains</a:t>
            </a:r>
            <a:r>
              <a:rPr lang="en-US" sz="2800" dirty="0" smtClean="0"/>
              <a:t> fingerprint:           </a:t>
            </a:r>
            <a:r>
              <a:rPr lang="en-US" sz="2800" dirty="0" smtClean="0">
                <a:solidFill>
                  <a:srgbClr val="007A37"/>
                </a:solidFill>
              </a:rPr>
              <a:t>V</a:t>
            </a:r>
            <a:r>
              <a:rPr lang="en-US" sz="2800" baseline="-25000" dirty="0" smtClean="0">
                <a:solidFill>
                  <a:srgbClr val="007A37"/>
                </a:solidFill>
              </a:rPr>
              <a:t>r</a:t>
            </a:r>
            <a:r>
              <a:rPr lang="en-US" sz="2800" dirty="0" smtClean="0">
                <a:solidFill>
                  <a:srgbClr val="007A37"/>
                </a:solidFill>
              </a:rPr>
              <a:t> = [ap</a:t>
            </a:r>
            <a:r>
              <a:rPr lang="en-US" sz="2800" baseline="-25000" dirty="0" smtClean="0">
                <a:solidFill>
                  <a:srgbClr val="007A37"/>
                </a:solidFill>
              </a:rPr>
              <a:t>1r</a:t>
            </a:r>
            <a:r>
              <a:rPr lang="en-US" sz="2800" dirty="0" smtClean="0">
                <a:solidFill>
                  <a:srgbClr val="007A37"/>
                </a:solidFill>
              </a:rPr>
              <a:t>,…, </a:t>
            </a:r>
            <a:r>
              <a:rPr lang="en-US" sz="2800" dirty="0" err="1" smtClean="0">
                <a:solidFill>
                  <a:srgbClr val="007A37"/>
                </a:solidFill>
              </a:rPr>
              <a:t>ap</a:t>
            </a:r>
            <a:r>
              <a:rPr lang="en-US" sz="2800" baseline="-25000" dirty="0" err="1" smtClean="0">
                <a:solidFill>
                  <a:srgbClr val="007A37"/>
                </a:solidFill>
              </a:rPr>
              <a:t>mr</a:t>
            </a:r>
            <a:r>
              <a:rPr lang="en-US" sz="2800" dirty="0" smtClean="0">
                <a:solidFill>
                  <a:srgbClr val="007A37"/>
                </a:solidFill>
              </a:rPr>
              <a:t>] </a:t>
            </a:r>
            <a:r>
              <a:rPr lang="en-US" sz="2800" b="0" dirty="0" smtClean="0"/>
              <a:t>on every </a:t>
            </a:r>
            <a:r>
              <a:rPr lang="en-US" sz="2800" dirty="0" smtClean="0"/>
              <a:t>location (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r>
              <a:rPr lang="en-US" sz="2800" dirty="0" smtClean="0"/>
              <a:t>), </a:t>
            </a:r>
            <a:r>
              <a:rPr lang="en-US" sz="2800" b="0" dirty="0" smtClean="0"/>
              <a:t>sends </a:t>
            </a:r>
            <a:r>
              <a:rPr lang="en-US" sz="2800" dirty="0" smtClean="0">
                <a:solidFill>
                  <a:srgbClr val="FF0000"/>
                </a:solidFill>
              </a:rPr>
              <a:t>V</a:t>
            </a:r>
            <a:r>
              <a:rPr lang="en-US" sz="2800" baseline="-25000" dirty="0" smtClean="0">
                <a:solidFill>
                  <a:srgbClr val="FF0000"/>
                </a:solidFill>
              </a:rPr>
              <a:t>r </a:t>
            </a:r>
            <a:r>
              <a:rPr lang="en-US" sz="2800" b="0" dirty="0" smtClean="0"/>
              <a:t> to 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b="0" dirty="0" smtClean="0"/>
              <a:t>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P</a:t>
            </a:r>
            <a:r>
              <a:rPr lang="en-US" sz="2800" kern="0" baseline="-25000" dirty="0" smtClean="0">
                <a:solidFill>
                  <a:srgbClr val="FF0000"/>
                </a:solidFill>
                <a:cs typeface="ＭＳ Ｐゴシック" charset="0"/>
              </a:rPr>
              <a:t>l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: </a:t>
            </a:r>
            <a:r>
              <a:rPr lang="en-US" sz="2800" kern="0" dirty="0" smtClean="0">
                <a:solidFill>
                  <a:schemeClr val="tx1"/>
                </a:solidFill>
                <a:cs typeface="ＭＳ Ｐゴシック" charset="0"/>
              </a:rPr>
              <a:t>connectivity probability </a:t>
            </a:r>
            <a:r>
              <a:rPr lang="en-US" sz="2800" b="0" kern="0" dirty="0" smtClean="0">
                <a:solidFill>
                  <a:schemeClr val="tx1"/>
                </a:solidFill>
                <a:cs typeface="ＭＳ Ｐゴシック" charset="0"/>
              </a:rPr>
              <a:t>of a user at location 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l.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Objective: 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Prefetc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h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K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RM entries on </a:t>
            </a:r>
            <a:r>
              <a:rPr lang="en-US" sz="2400" kern="0" dirty="0" smtClean="0">
                <a:solidFill>
                  <a:srgbClr val="FF0000"/>
                </a:solidFill>
                <a:cs typeface="ＭＳ Ｐゴシック" charset="0"/>
              </a:rPr>
              <a:t>u,  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so that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u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localizes 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accurately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and 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efficiently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</p:txBody>
      </p:sp>
      <p:pic>
        <p:nvPicPr>
          <p:cNvPr id="2560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5129" y="2929778"/>
            <a:ext cx="3081107" cy="309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122065">
            <a:off x="6590446" y="4398791"/>
            <a:ext cx="644701" cy="82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1225" y="2994803"/>
            <a:ext cx="2940315" cy="2985344"/>
            <a:chOff x="9144001" y="2243336"/>
            <a:chExt cx="3877460" cy="4014727"/>
          </a:xfrm>
        </p:grpSpPr>
        <p:sp>
          <p:nvSpPr>
            <p:cNvPr id="25621" name="TextBox 6"/>
            <p:cNvSpPr txBox="1">
              <a:spLocks noChangeArrowheads="1"/>
            </p:cNvSpPr>
            <p:nvPr/>
          </p:nvSpPr>
          <p:spPr bwMode="auto">
            <a:xfrm>
              <a:off x="11952312" y="22433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4" name="TextBox 9"/>
            <p:cNvSpPr txBox="1">
              <a:spLocks noChangeArrowheads="1"/>
            </p:cNvSpPr>
            <p:nvPr/>
          </p:nvSpPr>
          <p:spPr bwMode="auto">
            <a:xfrm>
              <a:off x="12322567" y="263345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5" name="TextBox 10"/>
            <p:cNvSpPr txBox="1">
              <a:spLocks noChangeArrowheads="1"/>
            </p:cNvSpPr>
            <p:nvPr/>
          </p:nvSpPr>
          <p:spPr bwMode="auto">
            <a:xfrm>
              <a:off x="12561912" y="28529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6" name="TextBox 11"/>
            <p:cNvSpPr txBox="1">
              <a:spLocks noChangeArrowheads="1"/>
            </p:cNvSpPr>
            <p:nvPr/>
          </p:nvSpPr>
          <p:spPr bwMode="auto">
            <a:xfrm>
              <a:off x="11952313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8" name="TextBox 13"/>
            <p:cNvSpPr txBox="1">
              <a:spLocks noChangeArrowheads="1"/>
            </p:cNvSpPr>
            <p:nvPr/>
          </p:nvSpPr>
          <p:spPr bwMode="auto">
            <a:xfrm>
              <a:off x="12528378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9" name="TextBox 14"/>
            <p:cNvSpPr txBox="1">
              <a:spLocks noChangeArrowheads="1"/>
            </p:cNvSpPr>
            <p:nvPr/>
          </p:nvSpPr>
          <p:spPr bwMode="auto">
            <a:xfrm>
              <a:off x="12528378" y="23153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0" name="TextBox 15"/>
            <p:cNvSpPr txBox="1">
              <a:spLocks noChangeArrowheads="1"/>
            </p:cNvSpPr>
            <p:nvPr/>
          </p:nvSpPr>
          <p:spPr bwMode="auto">
            <a:xfrm>
              <a:off x="11952313" y="368349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1" name="TextBox 16"/>
            <p:cNvSpPr txBox="1">
              <a:spLocks noChangeArrowheads="1"/>
            </p:cNvSpPr>
            <p:nvPr/>
          </p:nvSpPr>
          <p:spPr bwMode="auto">
            <a:xfrm>
              <a:off x="12384361" y="382751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2" name="TextBox 17"/>
            <p:cNvSpPr txBox="1">
              <a:spLocks noChangeArrowheads="1"/>
            </p:cNvSpPr>
            <p:nvPr/>
          </p:nvSpPr>
          <p:spPr bwMode="auto">
            <a:xfrm>
              <a:off x="11808298" y="41155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3" name="TextBox 18"/>
            <p:cNvSpPr txBox="1">
              <a:spLocks noChangeArrowheads="1"/>
            </p:cNvSpPr>
            <p:nvPr/>
          </p:nvSpPr>
          <p:spPr bwMode="auto">
            <a:xfrm>
              <a:off x="12024321" y="317943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4" name="TextBox 19"/>
            <p:cNvSpPr txBox="1">
              <a:spLocks noChangeArrowheads="1"/>
            </p:cNvSpPr>
            <p:nvPr/>
          </p:nvSpPr>
          <p:spPr bwMode="auto">
            <a:xfrm>
              <a:off x="9864081" y="41816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5" name="TextBox 20"/>
            <p:cNvSpPr txBox="1">
              <a:spLocks noChangeArrowheads="1"/>
            </p:cNvSpPr>
            <p:nvPr/>
          </p:nvSpPr>
          <p:spPr bwMode="auto">
            <a:xfrm>
              <a:off x="10016482" y="43340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7" name="TextBox 22"/>
            <p:cNvSpPr txBox="1">
              <a:spLocks noChangeArrowheads="1"/>
            </p:cNvSpPr>
            <p:nvPr/>
          </p:nvSpPr>
          <p:spPr bwMode="auto">
            <a:xfrm>
              <a:off x="9986146" y="483392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8" name="TextBox 23"/>
            <p:cNvSpPr txBox="1">
              <a:spLocks noChangeArrowheads="1"/>
            </p:cNvSpPr>
            <p:nvPr/>
          </p:nvSpPr>
          <p:spPr bwMode="auto">
            <a:xfrm>
              <a:off x="10473682" y="47912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0" name="TextBox 25"/>
            <p:cNvSpPr txBox="1">
              <a:spLocks noChangeArrowheads="1"/>
            </p:cNvSpPr>
            <p:nvPr/>
          </p:nvSpPr>
          <p:spPr bwMode="auto">
            <a:xfrm>
              <a:off x="10152114" y="518976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1" name="TextBox 26"/>
            <p:cNvSpPr txBox="1">
              <a:spLocks noChangeArrowheads="1"/>
            </p:cNvSpPr>
            <p:nvPr/>
          </p:nvSpPr>
          <p:spPr bwMode="auto">
            <a:xfrm>
              <a:off x="10440146" y="526177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2" name="TextBox 27"/>
            <p:cNvSpPr txBox="1">
              <a:spLocks noChangeArrowheads="1"/>
            </p:cNvSpPr>
            <p:nvPr/>
          </p:nvSpPr>
          <p:spPr bwMode="auto">
            <a:xfrm>
              <a:off x="10440146" y="425366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3" name="TextBox 28"/>
            <p:cNvSpPr txBox="1">
              <a:spLocks noChangeArrowheads="1"/>
            </p:cNvSpPr>
            <p:nvPr/>
          </p:nvSpPr>
          <p:spPr bwMode="auto">
            <a:xfrm>
              <a:off x="10944201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4" name="TextBox 29"/>
            <p:cNvSpPr txBox="1">
              <a:spLocks noChangeArrowheads="1"/>
            </p:cNvSpPr>
            <p:nvPr/>
          </p:nvSpPr>
          <p:spPr bwMode="auto">
            <a:xfrm>
              <a:off x="11448258" y="440357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5" name="TextBox 30"/>
            <p:cNvSpPr txBox="1">
              <a:spLocks noChangeArrowheads="1"/>
            </p:cNvSpPr>
            <p:nvPr/>
          </p:nvSpPr>
          <p:spPr bwMode="auto">
            <a:xfrm>
              <a:off x="9144001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7" name="TextBox 32"/>
            <p:cNvSpPr txBox="1">
              <a:spLocks noChangeArrowheads="1"/>
            </p:cNvSpPr>
            <p:nvPr/>
          </p:nvSpPr>
          <p:spPr bwMode="auto">
            <a:xfrm>
              <a:off x="11664282" y="490763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8" name="TextBox 33"/>
            <p:cNvSpPr txBox="1">
              <a:spLocks noChangeArrowheads="1"/>
            </p:cNvSpPr>
            <p:nvPr/>
          </p:nvSpPr>
          <p:spPr bwMode="auto">
            <a:xfrm>
              <a:off x="11952315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9" name="TextBox 34"/>
            <p:cNvSpPr txBox="1">
              <a:spLocks noChangeArrowheads="1"/>
            </p:cNvSpPr>
            <p:nvPr/>
          </p:nvSpPr>
          <p:spPr bwMode="auto">
            <a:xfrm>
              <a:off x="12017819" y="514424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2" name="TextBox 37"/>
            <p:cNvSpPr txBox="1">
              <a:spLocks noChangeArrowheads="1"/>
            </p:cNvSpPr>
            <p:nvPr/>
          </p:nvSpPr>
          <p:spPr bwMode="auto">
            <a:xfrm>
              <a:off x="11664282" y="52676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3" name="TextBox 38"/>
            <p:cNvSpPr txBox="1">
              <a:spLocks noChangeArrowheads="1"/>
            </p:cNvSpPr>
            <p:nvPr/>
          </p:nvSpPr>
          <p:spPr bwMode="auto">
            <a:xfrm>
              <a:off x="11952315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4" name="TextBox 39"/>
            <p:cNvSpPr txBox="1">
              <a:spLocks noChangeArrowheads="1"/>
            </p:cNvSpPr>
            <p:nvPr/>
          </p:nvSpPr>
          <p:spPr bwMode="auto">
            <a:xfrm>
              <a:off x="12240347" y="577172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5" name="TextBox 40"/>
            <p:cNvSpPr txBox="1">
              <a:spLocks noChangeArrowheads="1"/>
            </p:cNvSpPr>
            <p:nvPr/>
          </p:nvSpPr>
          <p:spPr bwMode="auto">
            <a:xfrm>
              <a:off x="12312355" y="433156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7" name="TextBox 42"/>
            <p:cNvSpPr txBox="1">
              <a:spLocks noChangeArrowheads="1"/>
            </p:cNvSpPr>
            <p:nvPr/>
          </p:nvSpPr>
          <p:spPr bwMode="auto">
            <a:xfrm>
              <a:off x="10548667" y="256490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8" name="TextBox 43"/>
            <p:cNvSpPr txBox="1">
              <a:spLocks noChangeArrowheads="1"/>
            </p:cNvSpPr>
            <p:nvPr/>
          </p:nvSpPr>
          <p:spPr bwMode="auto">
            <a:xfrm>
              <a:off x="11088219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9" name="TextBox 44"/>
            <p:cNvSpPr txBox="1">
              <a:spLocks noChangeArrowheads="1"/>
            </p:cNvSpPr>
            <p:nvPr/>
          </p:nvSpPr>
          <p:spPr bwMode="auto">
            <a:xfrm>
              <a:off x="12600387" y="41875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1" name="TextBox 46"/>
            <p:cNvSpPr txBox="1">
              <a:spLocks noChangeArrowheads="1"/>
            </p:cNvSpPr>
            <p:nvPr/>
          </p:nvSpPr>
          <p:spPr bwMode="auto">
            <a:xfrm>
              <a:off x="11409788" y="29969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2" name="TextBox 47"/>
            <p:cNvSpPr txBox="1">
              <a:spLocks noChangeArrowheads="1"/>
            </p:cNvSpPr>
            <p:nvPr/>
          </p:nvSpPr>
          <p:spPr bwMode="auto">
            <a:xfrm>
              <a:off x="10800187" y="296341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3" name="TextBox 48"/>
            <p:cNvSpPr txBox="1">
              <a:spLocks noChangeArrowheads="1"/>
            </p:cNvSpPr>
            <p:nvPr/>
          </p:nvSpPr>
          <p:spPr bwMode="auto">
            <a:xfrm>
              <a:off x="11088219" y="339546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5" name="TextBox 50"/>
            <p:cNvSpPr txBox="1">
              <a:spLocks noChangeArrowheads="1"/>
            </p:cNvSpPr>
            <p:nvPr/>
          </p:nvSpPr>
          <p:spPr bwMode="auto">
            <a:xfrm>
              <a:off x="11376250" y="245936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6" name="TextBox 51"/>
            <p:cNvSpPr txBox="1">
              <a:spLocks noChangeArrowheads="1"/>
            </p:cNvSpPr>
            <p:nvPr/>
          </p:nvSpPr>
          <p:spPr bwMode="auto">
            <a:xfrm>
              <a:off x="10872195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7" name="TextBox 52"/>
            <p:cNvSpPr txBox="1">
              <a:spLocks noChangeArrowheads="1"/>
            </p:cNvSpPr>
            <p:nvPr/>
          </p:nvSpPr>
          <p:spPr bwMode="auto">
            <a:xfrm>
              <a:off x="9332914" y="48104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8" name="TextBox 53"/>
            <p:cNvSpPr txBox="1">
              <a:spLocks noChangeArrowheads="1"/>
            </p:cNvSpPr>
            <p:nvPr/>
          </p:nvSpPr>
          <p:spPr bwMode="auto">
            <a:xfrm>
              <a:off x="9720067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9" name="TextBox 54"/>
            <p:cNvSpPr txBox="1">
              <a:spLocks noChangeArrowheads="1"/>
            </p:cNvSpPr>
            <p:nvPr/>
          </p:nvSpPr>
          <p:spPr bwMode="auto">
            <a:xfrm>
              <a:off x="10944203" y="51236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0" name="TextBox 55"/>
            <p:cNvSpPr txBox="1">
              <a:spLocks noChangeArrowheads="1"/>
            </p:cNvSpPr>
            <p:nvPr/>
          </p:nvSpPr>
          <p:spPr bwMode="auto">
            <a:xfrm>
              <a:off x="9790115" y="526767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1" name="TextBox 56"/>
            <p:cNvSpPr txBox="1">
              <a:spLocks noChangeArrowheads="1"/>
            </p:cNvSpPr>
            <p:nvPr/>
          </p:nvSpPr>
          <p:spPr bwMode="auto">
            <a:xfrm>
              <a:off x="9180515" y="52341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2" name="TextBox 57"/>
            <p:cNvSpPr txBox="1">
              <a:spLocks noChangeArrowheads="1"/>
            </p:cNvSpPr>
            <p:nvPr/>
          </p:nvSpPr>
          <p:spPr bwMode="auto">
            <a:xfrm>
              <a:off x="9468547" y="566618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3" name="TextBox 58"/>
            <p:cNvSpPr txBox="1">
              <a:spLocks noChangeArrowheads="1"/>
            </p:cNvSpPr>
            <p:nvPr/>
          </p:nvSpPr>
          <p:spPr bwMode="auto">
            <a:xfrm>
              <a:off x="9756578" y="573819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5" name="TextBox 60"/>
            <p:cNvSpPr txBox="1">
              <a:spLocks noChangeArrowheads="1"/>
            </p:cNvSpPr>
            <p:nvPr/>
          </p:nvSpPr>
          <p:spPr bwMode="auto">
            <a:xfrm>
              <a:off x="10800187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6" name="TextBox 61"/>
            <p:cNvSpPr txBox="1">
              <a:spLocks noChangeArrowheads="1"/>
            </p:cNvSpPr>
            <p:nvPr/>
          </p:nvSpPr>
          <p:spPr bwMode="auto">
            <a:xfrm>
              <a:off x="9252523" y="559417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6404064" y="3228745"/>
            <a:ext cx="1888157" cy="2397429"/>
            <a:chOff x="1907233" y="2946535"/>
            <a:chExt cx="2489894" cy="3223730"/>
          </a:xfrm>
        </p:grpSpPr>
        <p:pic>
          <p:nvPicPr>
            <p:cNvPr id="25614" name="Picture 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2946535"/>
              <a:ext cx="215746" cy="487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5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50912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6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07233" y="5439340"/>
              <a:ext cx="216043" cy="48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7" name="Picture 2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558924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8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7978" y="3474425"/>
            <a:ext cx="505660" cy="37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36689" y="3272661"/>
            <a:ext cx="556227" cy="67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Freeform 74"/>
          <p:cNvSpPr>
            <a:spLocks/>
          </p:cNvSpPr>
          <p:nvPr/>
        </p:nvSpPr>
        <p:spPr bwMode="auto">
          <a:xfrm>
            <a:off x="5893451" y="3625220"/>
            <a:ext cx="2052741" cy="1345656"/>
          </a:xfrm>
          <a:custGeom>
            <a:avLst/>
            <a:gdLst>
              <a:gd name="T0" fmla="*/ 0 w 2705769"/>
              <a:gd name="T1" fmla="*/ 0 h 1810085"/>
              <a:gd name="T2" fmla="*/ 980900 w 2705769"/>
              <a:gd name="T3" fmla="*/ 1586111 h 1810085"/>
              <a:gd name="T4" fmla="*/ 2572849 w 2705769"/>
              <a:gd name="T5" fmla="*/ 1329773 h 1810085"/>
              <a:gd name="T6" fmla="*/ 1817074 w 2705769"/>
              <a:gd name="T7" fmla="*/ 688917 h 1810085"/>
              <a:gd name="T8" fmla="*/ 1688434 w 2705769"/>
              <a:gd name="T9" fmla="*/ 256343 h 18100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05769"/>
              <a:gd name="T16" fmla="*/ 0 h 1810085"/>
              <a:gd name="T17" fmla="*/ 2705769 w 2705769"/>
              <a:gd name="T18" fmla="*/ 1810085 h 18100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05769" h="1810085">
                <a:moveTo>
                  <a:pt x="0" y="0"/>
                </a:moveTo>
                <a:cubicBezTo>
                  <a:pt x="275390" y="683126"/>
                  <a:pt x="550780" y="1366253"/>
                  <a:pt x="978569" y="1588169"/>
                </a:cubicBezTo>
                <a:cubicBezTo>
                  <a:pt x="1406358" y="1810085"/>
                  <a:pt x="2427705" y="1481221"/>
                  <a:pt x="2566737" y="1331495"/>
                </a:cubicBezTo>
                <a:cubicBezTo>
                  <a:pt x="2705769" y="1181769"/>
                  <a:pt x="1959811" y="868948"/>
                  <a:pt x="1812758" y="689811"/>
                </a:cubicBezTo>
                <a:cubicBezTo>
                  <a:pt x="1665705" y="510674"/>
                  <a:pt x="1675063" y="383674"/>
                  <a:pt x="1684421" y="25667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7332" y="3366926"/>
            <a:ext cx="641709" cy="48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971735" flipV="1">
            <a:off x="7949721" y="3850886"/>
            <a:ext cx="307757" cy="7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122065">
            <a:off x="6541936" y="5416762"/>
            <a:ext cx="393073" cy="55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Rectangle 85"/>
          <p:cNvSpPr/>
          <p:nvPr/>
        </p:nvSpPr>
        <p:spPr bwMode="auto">
          <a:xfrm>
            <a:off x="5364088" y="2708920"/>
            <a:ext cx="3312368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530808" y="364968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49427" y="4153738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372200" y="486916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217579" y="4337824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4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857539" y="404979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876255" y="340172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740352" y="3604295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1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884368" y="5568256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>
                <a:solidFill>
                  <a:srgbClr val="003399"/>
                </a:solidFill>
              </a:rPr>
              <a:t>2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12360" y="4756423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3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12160" y="5136208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4</a:t>
            </a:r>
            <a:endParaRPr lang="en-US" sz="1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Problem Formulation 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</a:rPr>
              <a:t>The </a:t>
            </a:r>
            <a:r>
              <a:rPr lang="en-US" sz="4000" b="1" dirty="0" err="1" smtClean="0">
                <a:solidFill>
                  <a:srgbClr val="FF0000"/>
                </a:solidFill>
              </a:rPr>
              <a:t>PreLoc</a:t>
            </a:r>
            <a:r>
              <a:rPr lang="en-US" sz="4000" b="1" dirty="0" smtClean="0">
                <a:solidFill>
                  <a:srgbClr val="FF0000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Partitioning Step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Selection Step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Localization Step</a:t>
            </a:r>
            <a:endParaRPr lang="en-US" sz="3600" b="1" dirty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n-US" sz="4000" dirty="0"/>
              <a:t>Experimental Evaluation</a:t>
            </a:r>
          </a:p>
          <a:p>
            <a:pPr marL="514350" indent="-514350">
              <a:defRPr/>
            </a:pPr>
            <a:r>
              <a:rPr lang="en-US" sz="4000" dirty="0" smtClean="0"/>
              <a:t>Other Indoor Work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Partitioning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b="1" dirty="0" smtClean="0">
                <a:ea typeface="ＭＳ Ｐゴシック" pitchFamily="34" charset="-128"/>
              </a:rPr>
              <a:t>Why?</a:t>
            </a:r>
            <a:r>
              <a:rPr lang="en-US" sz="2400" dirty="0" smtClean="0">
                <a:ea typeface="ＭＳ Ｐゴシック" pitchFamily="34" charset="-128"/>
              </a:rPr>
              <a:t> RM might contain many points (45K in CSUCY!).</a:t>
            </a:r>
          </a:p>
          <a:p>
            <a:r>
              <a:rPr lang="en-US" sz="2400" b="1" dirty="0" smtClean="0">
                <a:ea typeface="ＭＳ Ｐゴシック" pitchFamily="34" charset="-128"/>
              </a:rPr>
              <a:t>Action: </a:t>
            </a:r>
            <a:r>
              <a:rPr lang="en-US" sz="2400" dirty="0" smtClean="0">
                <a:ea typeface="ＭＳ Ｐゴシック" pitchFamily="34" charset="-128"/>
              </a:rPr>
              <a:t>The objective of this step is to </a:t>
            </a:r>
            <a:r>
              <a:rPr lang="en-US" sz="2400" b="1" dirty="0" smtClean="0">
                <a:ea typeface="ＭＳ Ｐゴシック" pitchFamily="34" charset="-128"/>
              </a:rPr>
              <a:t>cluster</a:t>
            </a:r>
            <a:r>
              <a:rPr lang="en-US" sz="2400" dirty="0" smtClean="0">
                <a:ea typeface="ＭＳ Ｐゴシック" pitchFamily="34" charset="-128"/>
              </a:rPr>
              <a:t> these into </a:t>
            </a:r>
            <a:r>
              <a:rPr lang="en-US" sz="2400" b="1" dirty="0" smtClean="0">
                <a:ea typeface="ＭＳ Ｐゴシック" pitchFamily="34" charset="-128"/>
              </a:rPr>
              <a:t>groups </a:t>
            </a:r>
            <a:r>
              <a:rPr lang="en-US" sz="2400" dirty="0" smtClean="0">
                <a:ea typeface="ＭＳ Ｐゴシック" pitchFamily="34" charset="-128"/>
              </a:rPr>
              <a:t>so that they are </a:t>
            </a:r>
            <a:r>
              <a:rPr lang="en-US" sz="2400" b="1" dirty="0" smtClean="0">
                <a:ea typeface="ＭＳ Ｐゴシック" pitchFamily="34" charset="-128"/>
              </a:rPr>
              <a:t>easier to </a:t>
            </a:r>
            <a:r>
              <a:rPr lang="en-US" sz="2400" b="1" dirty="0" err="1" smtClean="0">
                <a:ea typeface="ＭＳ Ｐゴシック" pitchFamily="34" charset="-128"/>
              </a:rPr>
              <a:t>prefetch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2400" dirty="0" smtClean="0">
                <a:ea typeface="ＭＳ Ｐゴシック" pitchFamily="34" charset="-128"/>
              </a:rPr>
              <a:t>K-Means simple well-established clustering algorithm.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Operation: Random </a:t>
            </a:r>
            <a:r>
              <a:rPr lang="en-US" sz="2000" dirty="0" err="1" smtClean="0">
                <a:ea typeface="ＭＳ Ｐゴシック" pitchFamily="34" charset="-128"/>
              </a:rPr>
              <a:t>Centroids</a:t>
            </a:r>
            <a:r>
              <a:rPr lang="en-US" sz="2000" dirty="0" smtClean="0">
                <a:ea typeface="ＭＳ Ｐゴシック" pitchFamily="34" charset="-128"/>
              </a:rPr>
              <a:t> (C), Add to Closest C, Re-adjust C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Re-adjusting </a:t>
            </a:r>
            <a:r>
              <a:rPr lang="en-US" sz="2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Centroids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 expensive quadratic complexity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  <a:sym typeface="Wingdings" pitchFamily="2" charset="2"/>
              </a:rPr>
              <a:t></a:t>
            </a:r>
            <a:endParaRPr lang="en-US" sz="2000" b="1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47725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971600" y="3475717"/>
            <a:ext cx="6984776" cy="2808312"/>
            <a:chOff x="971600" y="3356992"/>
            <a:chExt cx="6984776" cy="2808312"/>
          </a:xfrm>
        </p:grpSpPr>
        <p:sp>
          <p:nvSpPr>
            <p:cNvPr id="280" name="Oval 279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1" name="Oval 280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Oval 271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6" name="Oval 275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7" name="Oval 276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8" name="Oval 277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2" name="Oval 281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3" name="Oval 282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4" name="Oval 283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5" name="Oval 284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7" name="Oval 286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7308304" y="5517232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7" name="Oval 296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8" name="Oval 297"/>
            <p:cNvSpPr/>
            <p:nvPr/>
          </p:nvSpPr>
          <p:spPr bwMode="auto">
            <a:xfrm>
              <a:off x="971600" y="5661248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9" name="Oval 298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0" name="Oval 299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1" name="Oval 300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2" name="Oval 301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3" name="Oval 302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4" name="Oval 303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9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Partitioning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We use the </a:t>
            </a:r>
            <a:r>
              <a:rPr lang="en-US" sz="2400" b="1" dirty="0" smtClean="0">
                <a:solidFill>
                  <a:schemeClr val="accent2"/>
                </a:solidFill>
                <a:ea typeface="ＭＳ Ｐゴシック" pitchFamily="34" charset="-128"/>
              </a:rPr>
              <a:t>Bradley-Fayyad-Reina (BFR)* </a:t>
            </a:r>
            <a:r>
              <a:rPr lang="en-US" sz="2400" dirty="0" smtClean="0">
                <a:ea typeface="ＭＳ Ｐゴシック" pitchFamily="34" charset="-128"/>
              </a:rPr>
              <a:t>algorithm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b="1" dirty="0" smtClean="0">
                <a:ea typeface="ＭＳ Ｐゴシック" pitchFamily="34" charset="-128"/>
              </a:rPr>
              <a:t>variant of k-means </a:t>
            </a:r>
            <a:r>
              <a:rPr lang="en-US" sz="2400" dirty="0" smtClean="0">
                <a:ea typeface="ＭＳ Ｐゴシック" pitchFamily="34" charset="-128"/>
              </a:rPr>
              <a:t>designated for </a:t>
            </a:r>
            <a:r>
              <a:rPr lang="en-US" sz="2400" b="1" dirty="0" smtClean="0">
                <a:ea typeface="ＭＳ Ｐゴシック" pitchFamily="34" charset="-128"/>
              </a:rPr>
              <a:t>large datasets.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Instead of </a:t>
            </a:r>
            <a:r>
              <a:rPr lang="en-US" sz="2400" b="1" dirty="0" smtClean="0">
                <a:ea typeface="ＭＳ Ｐゴシック" pitchFamily="34" charset="-128"/>
              </a:rPr>
              <a:t>computing L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 distance of point 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sz="2400" dirty="0" smtClean="0">
                <a:ea typeface="ＭＳ Ｐゴシック" pitchFamily="34" charset="-128"/>
              </a:rPr>
              <a:t> against </a:t>
            </a:r>
            <a:r>
              <a:rPr lang="en-US" sz="2400" dirty="0" err="1" smtClean="0">
                <a:ea typeface="ＭＳ Ｐゴシック" pitchFamily="34" charset="-128"/>
              </a:rPr>
              <a:t>centroid</a:t>
            </a:r>
            <a:r>
              <a:rPr lang="en-US" sz="2400" dirty="0" smtClean="0">
                <a:ea typeface="ＭＳ Ｐゴシック" pitchFamily="34" charset="-128"/>
              </a:rPr>
              <a:t>, as in k-means, it computes the </a:t>
            </a:r>
            <a:r>
              <a:rPr lang="en-US" sz="2400" b="1" dirty="0" smtClean="0">
                <a:ea typeface="ＭＳ Ｐゴシック" pitchFamily="34" charset="-128"/>
              </a:rPr>
              <a:t>Mahalanobis distance (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) against some </a:t>
            </a:r>
            <a:r>
              <a:rPr lang="en-US" sz="2400" b="1" dirty="0" smtClean="0">
                <a:ea typeface="ＭＳ Ｐゴシック" pitchFamily="34" charset="-128"/>
              </a:rPr>
              <a:t>set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statistics </a:t>
            </a:r>
            <a:r>
              <a:rPr lang="el-GR" sz="2400" b="1" dirty="0" smtClean="0">
                <a:ea typeface="ＭＳ Ｐゴシック" pitchFamily="34" charset="-128"/>
              </a:rPr>
              <a:t>(μ, σ)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 BFR if 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 is less than a </a:t>
            </a:r>
            <a:r>
              <a:rPr lang="en-US" sz="2400" b="1" dirty="0" smtClean="0">
                <a:ea typeface="ＭＳ Ｐゴシック" pitchFamily="34" charset="-128"/>
              </a:rPr>
              <a:t>threshold</a:t>
            </a:r>
            <a:r>
              <a:rPr lang="en-US" sz="2400" dirty="0" smtClean="0">
                <a:ea typeface="ＭＳ Ｐゴシック" pitchFamily="34" charset="-128"/>
              </a:rPr>
              <a:t> add </a:t>
            </a:r>
            <a:r>
              <a:rPr lang="en-US" sz="2400" b="1" dirty="0" smtClean="0">
                <a:ea typeface="ＭＳ Ｐゴシック" pitchFamily="34" charset="-128"/>
              </a:rPr>
              <a:t>to set</a:t>
            </a:r>
            <a:r>
              <a:rPr lang="en-US" sz="2400" dirty="0" smtClean="0">
                <a:ea typeface="ＭＳ Ｐゴシック" pitchFamily="34" charset="-128"/>
              </a:rPr>
              <a:t>, else retain to possibly shape new clusters.</a:t>
            </a:r>
          </a:p>
          <a:p>
            <a:pPr lvl="1"/>
            <a:r>
              <a:rPr lang="en-US" sz="2400" b="1" dirty="0" smtClean="0">
                <a:solidFill>
                  <a:srgbClr val="007A37"/>
                </a:solidFill>
                <a:ea typeface="ＭＳ Ｐゴシック" pitchFamily="34" charset="-128"/>
              </a:rPr>
              <a:t>Advantage: 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Less </a:t>
            </a:r>
            <a:r>
              <a:rPr lang="en-US" sz="2400" dirty="0" err="1" smtClean="0">
                <a:solidFill>
                  <a:srgbClr val="007A37"/>
                </a:solidFill>
                <a:ea typeface="ＭＳ Ｐゴシック" pitchFamily="34" charset="-128"/>
              </a:rPr>
              <a:t>centroid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 computations! Points are traversed only once which is fast for big data!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3995936" y="4509120"/>
            <a:ext cx="2592288" cy="201622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l-GR" dirty="0" smtClean="0">
                <a:solidFill>
                  <a:srgbClr val="FF0000"/>
                </a:solidFill>
                <a:latin typeface="Arial" charset="0"/>
              </a:rPr>
              <a:t>μ</a:t>
            </a:r>
            <a:endParaRPr lang="en-US" dirty="0" smtClea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8104" y="5013176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5436096" y="5589240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Oval 71"/>
          <p:cNvSpPr/>
          <p:nvPr/>
        </p:nvSpPr>
        <p:spPr bwMode="auto">
          <a:xfrm>
            <a:off x="4572000" y="472514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067944" y="5589240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788024" y="602128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436096" y="5013176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5292080" y="587727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6444208" y="5373216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5652120" y="623731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508104" y="458112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5940152" y="566124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716016" y="530120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43608" y="5127575"/>
            <a:ext cx="864096" cy="5760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27584" y="577564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Point (p)</a:t>
            </a:r>
            <a:endParaRPr lang="en-US" sz="2400" dirty="0"/>
          </a:p>
        </p:txBody>
      </p:sp>
      <p:cxnSp>
        <p:nvCxnSpPr>
          <p:cNvPr id="88" name="Straight Arrow Connector 87"/>
          <p:cNvCxnSpPr>
            <a:stCxn id="84" idx="3"/>
          </p:cNvCxnSpPr>
          <p:nvPr/>
        </p:nvCxnSpPr>
        <p:spPr bwMode="auto">
          <a:xfrm>
            <a:off x="1907704" y="5415607"/>
            <a:ext cx="3168352" cy="101625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2267744" y="472514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 smtClean="0">
                <a:solidFill>
                  <a:srgbClr val="FF0000"/>
                </a:solidFill>
              </a:rPr>
              <a:t>dist</a:t>
            </a:r>
            <a:r>
              <a:rPr lang="en-US" b="0" i="1" baseline="-25000" dirty="0" smtClean="0">
                <a:solidFill>
                  <a:srgbClr val="FF0000"/>
                </a:solidFill>
              </a:rPr>
              <a:t>Mah</a:t>
            </a:r>
            <a:endParaRPr lang="en-US" b="0" i="1" baseline="-25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83568" y="6237312"/>
            <a:ext cx="7885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tx1"/>
                </a:solidFill>
              </a:rPr>
              <a:t>Scaling Clustering Algorithms to Large Databases.</a:t>
            </a:r>
            <a:r>
              <a:rPr lang="el-GR" sz="1400" b="0" dirty="0" smtClean="0">
                <a:solidFill>
                  <a:schemeClr val="tx1"/>
                </a:solidFill>
              </a:rPr>
              <a:t>. </a:t>
            </a:r>
            <a:r>
              <a:rPr lang="en-US" sz="1400" b="0" dirty="0" smtClean="0">
                <a:solidFill>
                  <a:schemeClr val="tx1"/>
                </a:solidFill>
              </a:rPr>
              <a:t>PS Bradley, UM Fayyad, C Reina - KDD, 1998</a:t>
            </a:r>
            <a:endParaRPr lang="en-US" sz="1400" b="0" dirty="0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6804248" y="4869160"/>
            <a:ext cx="2232248" cy="1152128"/>
            <a:chOff x="6804248" y="4437112"/>
            <a:chExt cx="2232248" cy="1152128"/>
          </a:xfrm>
        </p:grpSpPr>
        <p:graphicFrame>
          <p:nvGraphicFramePr>
            <p:cNvPr id="90" name="Object 89"/>
            <p:cNvGraphicFramePr>
              <a:graphicFrameLocks noChangeAspect="1"/>
            </p:cNvGraphicFramePr>
            <p:nvPr/>
          </p:nvGraphicFramePr>
          <p:xfrm>
            <a:off x="6804248" y="4509120"/>
            <a:ext cx="2158082" cy="936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57" name="Equation" r:id="rId4" imgW="1091878" imgH="444247" progId="Equation.3">
                    <p:embed/>
                  </p:oleObj>
                </mc:Choice>
                <mc:Fallback>
                  <p:oleObj name="Equation" r:id="rId4" imgW="1091878" imgH="444247" progId="Equation.3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4509120"/>
                          <a:ext cx="2158082" cy="936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Rectangle 93"/>
            <p:cNvSpPr/>
            <p:nvPr/>
          </p:nvSpPr>
          <p:spPr bwMode="auto">
            <a:xfrm>
              <a:off x="6804248" y="4437112"/>
              <a:ext cx="2232248" cy="115212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8" name="Oval 97"/>
          <p:cNvSpPr/>
          <p:nvPr/>
        </p:nvSpPr>
        <p:spPr bwMode="auto">
          <a:xfrm>
            <a:off x="4499992" y="4869160"/>
            <a:ext cx="1656184" cy="12241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988840" y="5013176"/>
            <a:ext cx="2362417" cy="8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/>
      <p:bldP spid="91" grpId="0"/>
      <p:bldP spid="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Motivation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2800" b="1" dirty="0" smtClean="0">
                <a:ea typeface="ＭＳ Ｐゴシック" pitchFamily="34" charset="-128"/>
              </a:rPr>
              <a:t>People</a:t>
            </a:r>
            <a:r>
              <a:rPr lang="en-US" sz="2800" dirty="0" smtClean="0">
                <a:ea typeface="ＭＳ Ｐゴシック" pitchFamily="34" charset="-128"/>
              </a:rPr>
              <a:t> spend </a:t>
            </a:r>
            <a:r>
              <a:rPr lang="en-US" sz="2800" b="1" dirty="0" smtClean="0">
                <a:ea typeface="ＭＳ Ｐゴシック" pitchFamily="34" charset="-128"/>
              </a:rPr>
              <a:t>80-90% </a:t>
            </a:r>
            <a:r>
              <a:rPr lang="en-US" sz="2800" dirty="0" smtClean="0">
                <a:ea typeface="ＭＳ Ｐゴシック" pitchFamily="34" charset="-128"/>
              </a:rPr>
              <a:t>of their time indoors – USA Environmental Protection Agency 2011.</a:t>
            </a:r>
          </a:p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&gt;</a:t>
            </a:r>
            <a:r>
              <a:rPr lang="en-US" sz="2800" b="1" dirty="0" smtClean="0">
                <a:ea typeface="ＭＳ Ｐゴシック" pitchFamily="34" charset="-128"/>
              </a:rPr>
              <a:t>85%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b="1" dirty="0" smtClean="0">
                <a:ea typeface="ＭＳ Ｐゴシック" pitchFamily="34" charset="-128"/>
              </a:rPr>
              <a:t>of data </a:t>
            </a:r>
            <a:r>
              <a:rPr lang="en-US" sz="2800" dirty="0" smtClean="0">
                <a:ea typeface="ＭＳ Ｐゴシック" pitchFamily="34" charset="-128"/>
              </a:rPr>
              <a:t>and </a:t>
            </a:r>
            <a:r>
              <a:rPr lang="en-US" sz="2800" b="1" dirty="0" smtClean="0">
                <a:ea typeface="ＭＳ Ｐゴシック" pitchFamily="34" charset="-128"/>
              </a:rPr>
              <a:t>70% of voice </a:t>
            </a:r>
            <a:r>
              <a:rPr lang="en-US" sz="2800" dirty="0" smtClean="0">
                <a:ea typeface="ＭＳ Ｐゴシック" pitchFamily="34" charset="-128"/>
              </a:rPr>
              <a:t>traffic originates from within buildings – Nokia 2012.</a:t>
            </a:r>
          </a:p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The accurate localization of custodians in indoor spaces can enable a wide of range of new applications:</a:t>
            </a:r>
          </a:p>
          <a:p>
            <a:pPr marL="914400" lvl="1" indent="-514350"/>
            <a:r>
              <a:rPr lang="en-US" sz="2400" dirty="0" smtClean="0">
                <a:ea typeface="ＭＳ Ｐゴシック" pitchFamily="34" charset="-128"/>
              </a:rPr>
              <a:t>Navigation, Commerce, Smart *, Health &amp; Manuf.</a:t>
            </a:r>
          </a:p>
        </p:txBody>
      </p:sp>
      <p:grpSp>
        <p:nvGrpSpPr>
          <p:cNvPr id="8197" name="Group 10"/>
          <p:cNvGrpSpPr>
            <a:grpSpLocks/>
          </p:cNvGrpSpPr>
          <p:nvPr/>
        </p:nvGrpSpPr>
        <p:grpSpPr bwMode="auto">
          <a:xfrm>
            <a:off x="611560" y="4653136"/>
            <a:ext cx="7562850" cy="1670757"/>
            <a:chOff x="611560" y="2564904"/>
            <a:chExt cx="8064896" cy="1775842"/>
          </a:xfrm>
        </p:grpSpPr>
        <p:pic>
          <p:nvPicPr>
            <p:cNvPr id="819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2564904"/>
              <a:ext cx="2592288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19873" y="2564904"/>
              <a:ext cx="2448272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2564904"/>
              <a:ext cx="2592288" cy="1775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45024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The </a:t>
            </a:r>
            <a:r>
              <a:rPr lang="en-US" sz="2400" b="1" dirty="0" smtClean="0">
                <a:ea typeface="ＭＳ Ｐゴシック" pitchFamily="34" charset="-128"/>
              </a:rPr>
              <a:t>Selection Step </a:t>
            </a:r>
            <a:r>
              <a:rPr lang="en-US" sz="2400" dirty="0" smtClean="0">
                <a:ea typeface="ＭＳ Ｐゴシック" pitchFamily="34" charset="-128"/>
              </a:rPr>
              <a:t>aims to </a:t>
            </a:r>
            <a:r>
              <a:rPr lang="en-US" sz="2400" b="1" dirty="0" smtClean="0">
                <a:ea typeface="ＭＳ Ｐゴシック" pitchFamily="34" charset="-128"/>
              </a:rPr>
              <a:t>sequence</a:t>
            </a:r>
            <a:r>
              <a:rPr lang="en-US" sz="2400" dirty="0" smtClean="0">
                <a:ea typeface="ＭＳ Ｐゴシック" pitchFamily="34" charset="-128"/>
              </a:rPr>
              <a:t> the </a:t>
            </a:r>
            <a:r>
              <a:rPr lang="en-US" sz="2400" b="1" dirty="0" smtClean="0">
                <a:ea typeface="ＭＳ Ｐゴシック" pitchFamily="34" charset="-128"/>
              </a:rPr>
              <a:t>retrieval</a:t>
            </a:r>
            <a:r>
              <a:rPr lang="en-US" sz="2400" dirty="0" smtClean="0">
                <a:ea typeface="ＭＳ Ｐゴシック" pitchFamily="34" charset="-128"/>
              </a:rPr>
              <a:t> of </a:t>
            </a:r>
            <a:r>
              <a:rPr lang="en-US" sz="2400" b="1" dirty="0" smtClean="0">
                <a:ea typeface="ＭＳ Ｐゴシック" pitchFamily="34" charset="-128"/>
              </a:rPr>
              <a:t>clusters</a:t>
            </a:r>
            <a:r>
              <a:rPr lang="en-US" sz="2400" dirty="0" smtClean="0">
                <a:ea typeface="ＭＳ Ｐゴシック" pitchFamily="34" charset="-128"/>
              </a:rPr>
              <a:t>, such that the </a:t>
            </a:r>
            <a:r>
              <a:rPr lang="en-US" sz="2400" b="1" dirty="0" smtClean="0">
                <a:ea typeface="ＭＳ Ｐゴシック" pitchFamily="34" charset="-128"/>
              </a:rPr>
              <a:t>most important clusters </a:t>
            </a:r>
            <a:r>
              <a:rPr lang="en-US" sz="2400" dirty="0" smtClean="0">
                <a:ea typeface="ＭＳ Ｐゴシック" pitchFamily="34" charset="-128"/>
              </a:rPr>
              <a:t>are downloaded first.</a:t>
            </a:r>
          </a:p>
          <a:p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Question: </a:t>
            </a:r>
            <a:r>
              <a:rPr lang="en-US" sz="2400" dirty="0" smtClean="0">
                <a:ea typeface="ＭＳ Ｐゴシック" pitchFamily="34" charset="-128"/>
              </a:rPr>
              <a:t>Which </a:t>
            </a:r>
            <a:r>
              <a:rPr lang="en-US" sz="2400" b="1" dirty="0" smtClean="0">
                <a:ea typeface="ＭＳ Ｐゴシック" pitchFamily="34" charset="-128"/>
              </a:rPr>
              <a:t>clusters</a:t>
            </a:r>
            <a:r>
              <a:rPr lang="en-US" sz="2400" dirty="0" smtClean="0">
                <a:ea typeface="ＭＳ Ｐゴシック" pitchFamily="34" charset="-128"/>
              </a:rPr>
              <a:t> should a user </a:t>
            </a:r>
            <a:r>
              <a:rPr lang="en-US" sz="2400" b="1" dirty="0" smtClean="0">
                <a:ea typeface="ＭＳ Ｐゴシック" pitchFamily="34" charset="-128"/>
              </a:rPr>
              <a:t>download</a:t>
            </a:r>
            <a:r>
              <a:rPr lang="en-US" sz="2400" dirty="0" smtClean="0">
                <a:ea typeface="ＭＳ Ｐゴシック" pitchFamily="34" charset="-128"/>
              </a:rPr>
              <a:t> at a </a:t>
            </a:r>
            <a:r>
              <a:rPr lang="en-US" sz="2400" b="1" dirty="0" smtClean="0">
                <a:ea typeface="ＭＳ Ｐゴシック" pitchFamily="34" charset="-128"/>
              </a:rPr>
              <a:t>certain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position</a:t>
            </a:r>
            <a:r>
              <a:rPr lang="en-US" sz="2400" dirty="0" smtClean="0">
                <a:ea typeface="ＭＳ Ｐゴシック" pitchFamily="34" charset="-128"/>
              </a:rPr>
              <a:t> if Wi-Fi </a:t>
            </a:r>
            <a:r>
              <a:rPr lang="en-US" sz="2400" b="1" dirty="0" smtClean="0">
                <a:ea typeface="ＭＳ Ｐゴシック" pitchFamily="34" charset="-128"/>
              </a:rPr>
              <a:t>not available </a:t>
            </a:r>
            <a:r>
              <a:rPr lang="en-US" sz="2400" dirty="0" smtClean="0">
                <a:ea typeface="ＭＳ Ｐゴシック" pitchFamily="34" charset="-128"/>
              </a:rPr>
              <a:t>next?</a:t>
            </a:r>
          </a:p>
          <a:p>
            <a:pPr lvl="1"/>
            <a:r>
              <a:rPr lang="en-US" sz="2400" dirty="0" err="1" smtClean="0">
                <a:ea typeface="ＭＳ Ｐゴシック" pitchFamily="34" charset="-128"/>
              </a:rPr>
              <a:t>PreLoc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prioritizes </a:t>
            </a:r>
            <a:r>
              <a:rPr lang="en-US" sz="2400" dirty="0" smtClean="0">
                <a:ea typeface="ＭＳ Ｐゴシック" pitchFamily="34" charset="-128"/>
              </a:rPr>
              <a:t> the download of </a:t>
            </a:r>
            <a:r>
              <a:rPr lang="en-US" sz="2400" b="1" dirty="0" smtClean="0">
                <a:ea typeface="ＭＳ Ｐゴシック" pitchFamily="34" charset="-128"/>
              </a:rPr>
              <a:t>RM</a:t>
            </a:r>
            <a:r>
              <a:rPr lang="en-US" sz="2400" dirty="0" smtClean="0">
                <a:ea typeface="ＭＳ Ｐゴシック" pitchFamily="34" charset="-128"/>
              </a:rPr>
              <a:t> entries using </a:t>
            </a:r>
            <a:r>
              <a:rPr lang="en-US" sz="2400" b="1" dirty="0" smtClean="0">
                <a:ea typeface="ＭＳ Ｐゴシック" pitchFamily="34" charset="-128"/>
              </a:rPr>
              <a:t>historic traces </a:t>
            </a:r>
            <a:r>
              <a:rPr lang="en-US" sz="2400" dirty="0" smtClean="0">
                <a:ea typeface="ＭＳ Ｐゴシック" pitchFamily="34" charset="-128"/>
              </a:rPr>
              <a:t>of user inside the building !!!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280" name="Oval 279"/>
          <p:cNvSpPr/>
          <p:nvPr/>
        </p:nvSpPr>
        <p:spPr bwMode="auto">
          <a:xfrm>
            <a:off x="3203848" y="364502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1" name="Oval 280"/>
          <p:cNvSpPr/>
          <p:nvPr/>
        </p:nvSpPr>
        <p:spPr bwMode="auto">
          <a:xfrm>
            <a:off x="3635896" y="357301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69" name="Oval 268"/>
          <p:cNvSpPr/>
          <p:nvPr/>
        </p:nvSpPr>
        <p:spPr bwMode="auto">
          <a:xfrm>
            <a:off x="2915816" y="5589240"/>
            <a:ext cx="576064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0" name="Oval 269"/>
          <p:cNvSpPr/>
          <p:nvPr/>
        </p:nvSpPr>
        <p:spPr bwMode="auto">
          <a:xfrm>
            <a:off x="3419872" y="5517232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3347864" y="5805264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2" name="Oval 271"/>
          <p:cNvSpPr/>
          <p:nvPr/>
        </p:nvSpPr>
        <p:spPr bwMode="auto">
          <a:xfrm>
            <a:off x="3347864" y="5013176"/>
            <a:ext cx="72008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4" name="Oval 273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6" name="Oval 275"/>
          <p:cNvSpPr/>
          <p:nvPr/>
        </p:nvSpPr>
        <p:spPr bwMode="auto">
          <a:xfrm>
            <a:off x="3563888" y="4437112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2987824" y="4077072"/>
            <a:ext cx="50405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4355976" y="3861048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3779912" y="4149080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2" name="Oval 281"/>
          <p:cNvSpPr/>
          <p:nvPr/>
        </p:nvSpPr>
        <p:spPr bwMode="auto">
          <a:xfrm>
            <a:off x="3419872" y="400506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4" name="Oval 283"/>
          <p:cNvSpPr/>
          <p:nvPr/>
        </p:nvSpPr>
        <p:spPr bwMode="auto">
          <a:xfrm>
            <a:off x="5292080" y="4077072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5" name="Oval 284"/>
          <p:cNvSpPr/>
          <p:nvPr/>
        </p:nvSpPr>
        <p:spPr bwMode="auto">
          <a:xfrm>
            <a:off x="6732240" y="3861048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6" name="Oval 285"/>
          <p:cNvSpPr/>
          <p:nvPr/>
        </p:nvSpPr>
        <p:spPr bwMode="auto">
          <a:xfrm>
            <a:off x="7380312" y="3861048"/>
            <a:ext cx="576064" cy="93610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7" name="Oval 286"/>
          <p:cNvSpPr/>
          <p:nvPr/>
        </p:nvSpPr>
        <p:spPr bwMode="auto">
          <a:xfrm>
            <a:off x="7524328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8" name="Oval 287"/>
          <p:cNvSpPr/>
          <p:nvPr/>
        </p:nvSpPr>
        <p:spPr bwMode="auto">
          <a:xfrm>
            <a:off x="7668344" y="5301208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9" name="Oval 288"/>
          <p:cNvSpPr/>
          <p:nvPr/>
        </p:nvSpPr>
        <p:spPr bwMode="auto">
          <a:xfrm>
            <a:off x="7740352" y="5733256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5796136" y="5157192"/>
            <a:ext cx="360040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1" name="Oval 290"/>
          <p:cNvSpPr/>
          <p:nvPr/>
        </p:nvSpPr>
        <p:spPr bwMode="auto">
          <a:xfrm>
            <a:off x="5652120" y="472514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2" name="Oval 291"/>
          <p:cNvSpPr/>
          <p:nvPr/>
        </p:nvSpPr>
        <p:spPr bwMode="auto">
          <a:xfrm>
            <a:off x="6156176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3" name="Oval 292"/>
          <p:cNvSpPr/>
          <p:nvPr/>
        </p:nvSpPr>
        <p:spPr bwMode="auto">
          <a:xfrm>
            <a:off x="6156176" y="5301208"/>
            <a:ext cx="360040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4" name="Oval 293"/>
          <p:cNvSpPr/>
          <p:nvPr/>
        </p:nvSpPr>
        <p:spPr bwMode="auto">
          <a:xfrm>
            <a:off x="5652120" y="436510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5" name="Oval 294"/>
          <p:cNvSpPr/>
          <p:nvPr/>
        </p:nvSpPr>
        <p:spPr bwMode="auto">
          <a:xfrm>
            <a:off x="6228184" y="4437112"/>
            <a:ext cx="36004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6" name="Oval 295"/>
          <p:cNvSpPr/>
          <p:nvPr/>
        </p:nvSpPr>
        <p:spPr bwMode="auto">
          <a:xfrm>
            <a:off x="6012160" y="4149080"/>
            <a:ext cx="72008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7" name="Oval 296"/>
          <p:cNvSpPr/>
          <p:nvPr/>
        </p:nvSpPr>
        <p:spPr bwMode="auto">
          <a:xfrm>
            <a:off x="5724128" y="3717032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1403648" y="5877272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9" name="Oval 298"/>
          <p:cNvSpPr/>
          <p:nvPr/>
        </p:nvSpPr>
        <p:spPr bwMode="auto">
          <a:xfrm>
            <a:off x="1547664" y="5517232"/>
            <a:ext cx="21602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0" name="Oval 299"/>
          <p:cNvSpPr/>
          <p:nvPr/>
        </p:nvSpPr>
        <p:spPr bwMode="auto">
          <a:xfrm>
            <a:off x="1619672" y="4797152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1" name="Oval 300"/>
          <p:cNvSpPr/>
          <p:nvPr/>
        </p:nvSpPr>
        <p:spPr bwMode="auto">
          <a:xfrm>
            <a:off x="1907704" y="4149080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2699792" y="3789040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3" name="Oval 302"/>
          <p:cNvSpPr/>
          <p:nvPr/>
        </p:nvSpPr>
        <p:spPr bwMode="auto">
          <a:xfrm>
            <a:off x="2339752" y="3861048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4" name="Oval 303"/>
          <p:cNvSpPr/>
          <p:nvPr/>
        </p:nvSpPr>
        <p:spPr bwMode="auto">
          <a:xfrm>
            <a:off x="1979712" y="3789040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5-Point Star 41"/>
          <p:cNvSpPr/>
          <p:nvPr/>
        </p:nvSpPr>
        <p:spPr bwMode="auto">
          <a:xfrm>
            <a:off x="1619672" y="3861048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69786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User Current Location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79712" y="3789040"/>
            <a:ext cx="2808312" cy="720080"/>
            <a:chOff x="1979712" y="3789040"/>
            <a:chExt cx="2808312" cy="720080"/>
          </a:xfrm>
        </p:grpSpPr>
        <p:sp>
          <p:nvSpPr>
            <p:cNvPr id="47" name="Oval 46"/>
            <p:cNvSpPr/>
            <p:nvPr/>
          </p:nvSpPr>
          <p:spPr bwMode="auto">
            <a:xfrm>
              <a:off x="2987824" y="4077072"/>
              <a:ext cx="504056" cy="360040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355976" y="3861048"/>
              <a:ext cx="432048" cy="576064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779912" y="4149080"/>
              <a:ext cx="576064" cy="28803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419872" y="4005064"/>
              <a:ext cx="432048" cy="432048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699792" y="3789040"/>
              <a:ext cx="288032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339752" y="3861048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1979712" y="3789040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Oval 55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60525" y="4005064"/>
            <a:ext cx="4664075" cy="2167136"/>
          </a:xfrm>
          <a:custGeom>
            <a:avLst/>
            <a:gdLst>
              <a:gd name="connsiteX0" fmla="*/ 92075 w 4664075"/>
              <a:gd name="connsiteY0" fmla="*/ 2282825 h 2282825"/>
              <a:gd name="connsiteX1" fmla="*/ 644525 w 4664075"/>
              <a:gd name="connsiteY1" fmla="*/ 301625 h 2282825"/>
              <a:gd name="connsiteX2" fmla="*/ 3959225 w 4664075"/>
              <a:gd name="connsiteY2" fmla="*/ 473075 h 2282825"/>
              <a:gd name="connsiteX3" fmla="*/ 4664075 w 4664075"/>
              <a:gd name="connsiteY3" fmla="*/ 2035175 h 22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075" h="2282825">
                <a:moveTo>
                  <a:pt x="92075" y="2282825"/>
                </a:moveTo>
                <a:cubicBezTo>
                  <a:pt x="46037" y="1443037"/>
                  <a:pt x="0" y="603250"/>
                  <a:pt x="644525" y="301625"/>
                </a:cubicBezTo>
                <a:cubicBezTo>
                  <a:pt x="1289050" y="0"/>
                  <a:pt x="3289300" y="184150"/>
                  <a:pt x="3959225" y="473075"/>
                </a:cubicBezTo>
                <a:cubicBezTo>
                  <a:pt x="4629150" y="762000"/>
                  <a:pt x="4422775" y="2105025"/>
                  <a:pt x="4664075" y="20351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4600575" y="3740150"/>
            <a:ext cx="3336925" cy="2968625"/>
          </a:xfrm>
          <a:custGeom>
            <a:avLst/>
            <a:gdLst>
              <a:gd name="connsiteX0" fmla="*/ 276225 w 3336925"/>
              <a:gd name="connsiteY0" fmla="*/ 2355850 h 2968625"/>
              <a:gd name="connsiteX1" fmla="*/ 409575 w 3336925"/>
              <a:gd name="connsiteY1" fmla="*/ 298450 h 2968625"/>
              <a:gd name="connsiteX2" fmla="*/ 2733675 w 3336925"/>
              <a:gd name="connsiteY2" fmla="*/ 565150 h 2968625"/>
              <a:gd name="connsiteX3" fmla="*/ 3305175 w 3336925"/>
              <a:gd name="connsiteY3" fmla="*/ 2279650 h 29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6925" h="2968625">
                <a:moveTo>
                  <a:pt x="276225" y="2355850"/>
                </a:moveTo>
                <a:cubicBezTo>
                  <a:pt x="138112" y="1476375"/>
                  <a:pt x="0" y="596900"/>
                  <a:pt x="409575" y="298450"/>
                </a:cubicBezTo>
                <a:cubicBezTo>
                  <a:pt x="819150" y="0"/>
                  <a:pt x="2251075" y="234950"/>
                  <a:pt x="2733675" y="565150"/>
                </a:cubicBezTo>
                <a:cubicBezTo>
                  <a:pt x="3216275" y="895350"/>
                  <a:pt x="3336925" y="2968625"/>
                  <a:pt x="3305175" y="2279650"/>
                </a:cubicBezTo>
              </a:path>
            </a:pathLst>
          </a:cu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1979712" y="4077072"/>
            <a:ext cx="1584176" cy="1296144"/>
          </a:xfrm>
          <a:custGeom>
            <a:avLst/>
            <a:gdLst>
              <a:gd name="connsiteX0" fmla="*/ 1219200 w 1409700"/>
              <a:gd name="connsiteY0" fmla="*/ 2076450 h 2076450"/>
              <a:gd name="connsiteX1" fmla="*/ 1409700 w 1409700"/>
              <a:gd name="connsiteY1" fmla="*/ 38100 h 2076450"/>
              <a:gd name="connsiteX2" fmla="*/ 1409700 w 1409700"/>
              <a:gd name="connsiteY2" fmla="*/ 38100 h 2076450"/>
              <a:gd name="connsiteX3" fmla="*/ 95250 w 140970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2076450">
                <a:moveTo>
                  <a:pt x="1219200" y="2076450"/>
                </a:moveTo>
                <a:lnTo>
                  <a:pt x="1409700" y="38100"/>
                </a:lnTo>
                <a:lnTo>
                  <a:pt x="1409700" y="38100"/>
                </a:lnTo>
                <a:cubicBezTo>
                  <a:pt x="1190625" y="31750"/>
                  <a:pt x="0" y="171450"/>
                  <a:pt x="95250" y="0"/>
                </a:cubicBez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56" grpId="0" animBg="1"/>
      <p:bldP spid="57" grpId="0" animBg="1"/>
      <p:bldP spid="55" grpId="0" animBg="1"/>
      <p:bldP spid="58" grpId="0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 </a:t>
            </a: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PreLoc</a:t>
            </a:r>
            <a:r>
              <a:rPr lang="en-US" dirty="0" smtClean="0">
                <a:ea typeface="ＭＳ Ｐゴシック" pitchFamily="34" charset="-128"/>
              </a:rPr>
              <a:t> relies on the </a:t>
            </a:r>
            <a:r>
              <a:rPr lang="en-US" b="1" dirty="0" smtClean="0">
                <a:solidFill>
                  <a:schemeClr val="accent2"/>
                </a:solidFill>
                <a:ea typeface="ＭＳ Ｐゴシック" pitchFamily="34" charset="-128"/>
              </a:rPr>
              <a:t>Probabilistic Group Selection (PGS)</a:t>
            </a:r>
            <a:r>
              <a:rPr lang="en-US" b="1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heuristic to determine the </a:t>
            </a:r>
            <a:r>
              <a:rPr lang="en-US" b="1" dirty="0" smtClean="0">
                <a:ea typeface="ＭＳ Ｐゴシック" pitchFamily="34" charset="-128"/>
              </a:rPr>
              <a:t>RM entries </a:t>
            </a:r>
            <a:r>
              <a:rPr lang="en-US" dirty="0" smtClean="0">
                <a:ea typeface="ＭＳ Ｐゴシック" pitchFamily="34" charset="-128"/>
              </a:rPr>
              <a:t>to </a:t>
            </a:r>
            <a:r>
              <a:rPr lang="en-US" b="1" dirty="0" err="1" smtClean="0">
                <a:ea typeface="ＭＳ Ｐゴシック" pitchFamily="34" charset="-128"/>
              </a:rPr>
              <a:t>prefetch</a:t>
            </a:r>
            <a:r>
              <a:rPr lang="en-US" dirty="0" smtClean="0">
                <a:ea typeface="ＭＳ Ｐゴシック" pitchFamily="34" charset="-128"/>
              </a:rPr>
              <a:t> next.</a:t>
            </a:r>
          </a:p>
          <a:p>
            <a:pPr lvl="1"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2" name="Group 237"/>
          <p:cNvGrpSpPr/>
          <p:nvPr/>
        </p:nvGrpSpPr>
        <p:grpSpPr>
          <a:xfrm>
            <a:off x="539552" y="3481844"/>
            <a:ext cx="2304256" cy="2232248"/>
            <a:chOff x="539552" y="3645024"/>
            <a:chExt cx="2016224" cy="1872208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539552" y="3645024"/>
              <a:ext cx="2016224" cy="187220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83568" y="3789040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A</a:t>
              </a:r>
              <a:endParaRPr lang="en-US" sz="1800" dirty="0"/>
            </a:p>
          </p:txBody>
        </p:sp>
        <p:sp>
          <p:nvSpPr>
            <p:cNvPr id="150" name="TextBox 149"/>
            <p:cNvSpPr txBox="1"/>
            <p:nvPr/>
          </p:nvSpPr>
          <p:spPr>
            <a:xfrm flipH="1">
              <a:off x="2051720" y="37890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83568" y="49411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</a:t>
              </a:r>
              <a:endParaRPr lang="en-US" sz="18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051720" y="4941168"/>
              <a:ext cx="351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D</a:t>
              </a:r>
              <a:endParaRPr lang="en-US" sz="1800" dirty="0"/>
            </a:p>
          </p:txBody>
        </p:sp>
        <p:cxnSp>
          <p:nvCxnSpPr>
            <p:cNvPr id="161" name="Straight Arrow Connector 160"/>
            <p:cNvCxnSpPr/>
            <p:nvPr/>
          </p:nvCxnSpPr>
          <p:spPr bwMode="auto">
            <a:xfrm flipH="1">
              <a:off x="971600" y="4077072"/>
              <a:ext cx="1152128" cy="936104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5" name="Straight Arrow Connector 164"/>
            <p:cNvCxnSpPr/>
            <p:nvPr/>
          </p:nvCxnSpPr>
          <p:spPr bwMode="auto">
            <a:xfrm>
              <a:off x="1043608" y="3861048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5" name="Straight Arrow Connector 174"/>
            <p:cNvCxnSpPr>
              <a:stCxn id="151" idx="3"/>
              <a:endCxn id="152" idx="1"/>
            </p:cNvCxnSpPr>
            <p:nvPr/>
          </p:nvCxnSpPr>
          <p:spPr bwMode="auto">
            <a:xfrm>
              <a:off x="971600" y="5125834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1" name="Straight Arrow Connector 190"/>
            <p:cNvCxnSpPr/>
            <p:nvPr/>
          </p:nvCxnSpPr>
          <p:spPr bwMode="auto">
            <a:xfrm>
              <a:off x="1043608" y="4077072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2" name="Straight Arrow Connector 191"/>
            <p:cNvCxnSpPr>
              <a:stCxn id="150" idx="2"/>
            </p:cNvCxnSpPr>
            <p:nvPr/>
          </p:nvCxnSpPr>
          <p:spPr bwMode="auto">
            <a:xfrm>
              <a:off x="2195735" y="4158371"/>
              <a:ext cx="1" cy="8455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8" name="Straight Arrow Connector 197"/>
            <p:cNvCxnSpPr/>
            <p:nvPr/>
          </p:nvCxnSpPr>
          <p:spPr bwMode="auto">
            <a:xfrm flipH="1">
              <a:off x="899592" y="5267300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4" name="Straight Arrow Connector 203"/>
            <p:cNvCxnSpPr>
              <a:endCxn id="150" idx="3"/>
            </p:cNvCxnSpPr>
            <p:nvPr/>
          </p:nvCxnSpPr>
          <p:spPr bwMode="auto">
            <a:xfrm flipV="1">
              <a:off x="1060450" y="3973706"/>
              <a:ext cx="991270" cy="7744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36"/>
          <p:cNvGrpSpPr/>
          <p:nvPr/>
        </p:nvGrpSpPr>
        <p:grpSpPr>
          <a:xfrm>
            <a:off x="3131840" y="3841884"/>
            <a:ext cx="1944216" cy="1944216"/>
            <a:chOff x="3203848" y="2852936"/>
            <a:chExt cx="2672680" cy="2520280"/>
          </a:xfrm>
        </p:grpSpPr>
        <p:sp>
          <p:nvSpPr>
            <p:cNvPr id="106" name="Oval 105"/>
            <p:cNvSpPr/>
            <p:nvPr/>
          </p:nvSpPr>
          <p:spPr bwMode="auto">
            <a:xfrm>
              <a:off x="3203848" y="371703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A</a:t>
              </a:r>
            </a:p>
          </p:txBody>
        </p:sp>
        <p:cxnSp>
          <p:nvCxnSpPr>
            <p:cNvPr id="110" name="Straight Arrow Connector 109"/>
            <p:cNvCxnSpPr>
              <a:stCxn id="106" idx="5"/>
              <a:endCxn id="118" idx="1"/>
            </p:cNvCxnSpPr>
            <p:nvPr/>
          </p:nvCxnSpPr>
          <p:spPr bwMode="auto">
            <a:xfrm>
              <a:off x="3695549" y="4208733"/>
              <a:ext cx="672782" cy="67278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111"/>
            <p:cNvSpPr txBox="1"/>
            <p:nvPr/>
          </p:nvSpPr>
          <p:spPr>
            <a:xfrm>
              <a:off x="3491880" y="443711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355976" y="2852936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D</a:t>
              </a: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283968" y="479715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B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5292080" y="3645024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C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cxnSp>
          <p:nvCxnSpPr>
            <p:cNvPr id="123" name="Straight Arrow Connector 122"/>
            <p:cNvCxnSpPr>
              <a:endCxn id="119" idx="0"/>
            </p:cNvCxnSpPr>
            <p:nvPr/>
          </p:nvCxnSpPr>
          <p:spPr bwMode="auto">
            <a:xfrm>
              <a:off x="4932040" y="3212976"/>
              <a:ext cx="648072" cy="432048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5076056" y="4509120"/>
              <a:ext cx="8004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0.33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733515" y="350634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 bwMode="auto">
            <a:xfrm flipV="1">
              <a:off x="4644008" y="3429000"/>
              <a:ext cx="72008" cy="136815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" name="TextBox 214"/>
            <p:cNvSpPr txBox="1"/>
            <p:nvPr/>
          </p:nvSpPr>
          <p:spPr>
            <a:xfrm>
              <a:off x="3995753" y="3789040"/>
              <a:ext cx="890893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0.66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29" name="Straight Arrow Connector 228"/>
            <p:cNvCxnSpPr>
              <a:endCxn id="119" idx="3"/>
            </p:cNvCxnSpPr>
            <p:nvPr/>
          </p:nvCxnSpPr>
          <p:spPr bwMode="auto">
            <a:xfrm flipV="1">
              <a:off x="4796408" y="4136725"/>
              <a:ext cx="580035" cy="81282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2" name="Straight Arrow Connector 231"/>
            <p:cNvCxnSpPr>
              <a:stCxn id="119" idx="1"/>
              <a:endCxn id="117" idx="5"/>
            </p:cNvCxnSpPr>
            <p:nvPr/>
          </p:nvCxnSpPr>
          <p:spPr bwMode="auto">
            <a:xfrm flipH="1" flipV="1">
              <a:off x="4847677" y="3344637"/>
              <a:ext cx="528766" cy="38475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6" name="TextBox 235"/>
            <p:cNvSpPr txBox="1"/>
            <p:nvPr/>
          </p:nvSpPr>
          <p:spPr>
            <a:xfrm>
              <a:off x="5084623" y="3039623"/>
              <a:ext cx="6480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0.5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539552" y="312180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Historic Traces</a:t>
            </a:r>
            <a:endParaRPr lang="en-US" sz="2000" dirty="0"/>
          </a:p>
        </p:txBody>
      </p:sp>
      <p:sp>
        <p:nvSpPr>
          <p:cNvPr id="240" name="TextBox 239"/>
          <p:cNvSpPr txBox="1"/>
          <p:nvPr/>
        </p:nvSpPr>
        <p:spPr>
          <a:xfrm>
            <a:off x="2771800" y="3121804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Dependency Graph</a:t>
            </a:r>
          </a:p>
          <a:p>
            <a:pPr algn="ctr"/>
            <a:r>
              <a:rPr lang="en-US" sz="2000" dirty="0" smtClean="0"/>
              <a:t>(DG)</a:t>
            </a:r>
            <a:endParaRPr lang="en-US" sz="2000" dirty="0"/>
          </a:p>
        </p:txBody>
      </p:sp>
      <p:sp>
        <p:nvSpPr>
          <p:cNvPr id="241" name="TextBox 240"/>
          <p:cNvSpPr txBox="1"/>
          <p:nvPr/>
        </p:nvSpPr>
        <p:spPr>
          <a:xfrm>
            <a:off x="395536" y="5733256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(statistically independent transitions between vertices + no stationary transitions in historic traces)</a:t>
            </a:r>
            <a:endParaRPr lang="en-US" sz="1400" dirty="0"/>
          </a:p>
        </p:txBody>
      </p:sp>
      <p:cxnSp>
        <p:nvCxnSpPr>
          <p:cNvPr id="243" name="Straight Arrow Connector 242"/>
          <p:cNvCxnSpPr/>
          <p:nvPr/>
        </p:nvCxnSpPr>
        <p:spPr bwMode="auto">
          <a:xfrm>
            <a:off x="2555776" y="4057908"/>
            <a:ext cx="0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0" name="TextBox 249"/>
          <p:cNvSpPr txBox="1"/>
          <p:nvPr/>
        </p:nvSpPr>
        <p:spPr>
          <a:xfrm>
            <a:off x="5580112" y="2433082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Probabilistic k=3 Group Selection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580112" y="3140968"/>
            <a:ext cx="3275856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Do </a:t>
            </a:r>
            <a:r>
              <a:rPr lang="en-US" sz="1800" dirty="0" smtClean="0"/>
              <a:t>Best First Search  Traversal of DG from A:</a:t>
            </a:r>
          </a:p>
          <a:p>
            <a:r>
              <a:rPr lang="en-US" sz="1800" b="0" dirty="0" smtClean="0"/>
              <a:t>follow the most promising option using priority queue.</a:t>
            </a:r>
          </a:p>
          <a:p>
            <a:endParaRPr lang="en-US" sz="1800" dirty="0" smtClean="0"/>
          </a:p>
          <a:p>
            <a:r>
              <a:rPr lang="en-US" sz="1800" b="0" dirty="0" smtClean="0"/>
              <a:t>P(A,B)=</a:t>
            </a:r>
            <a:r>
              <a:rPr lang="en-US" sz="1800" dirty="0" smtClean="0"/>
              <a:t>1.0</a:t>
            </a:r>
          </a:p>
          <a:p>
            <a:r>
              <a:rPr lang="en-US" sz="1800" b="0" dirty="0" smtClean="0"/>
              <a:t>P(A,B,D)=</a:t>
            </a:r>
            <a:r>
              <a:rPr lang="en-US" sz="1800" dirty="0" smtClean="0"/>
              <a:t>0.66</a:t>
            </a:r>
          </a:p>
          <a:p>
            <a:r>
              <a:rPr lang="en-US" sz="1800" b="0" dirty="0" smtClean="0"/>
              <a:t>P(A,B,D,C)=0.66*0.5=</a:t>
            </a:r>
            <a:r>
              <a:rPr lang="en-US" sz="1800" dirty="0" smtClean="0"/>
              <a:t>0.33</a:t>
            </a: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P(A,B,D,A) =&gt; cycle</a:t>
            </a: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P(A,B,D,C,D)=&gt; cycle</a:t>
            </a:r>
          </a:p>
          <a:p>
            <a:r>
              <a:rPr lang="en-US" sz="1800" b="0" dirty="0" smtClean="0"/>
              <a:t>P(A,B,C)=</a:t>
            </a:r>
            <a:r>
              <a:rPr lang="en-US" sz="1800" dirty="0" smtClean="0"/>
              <a:t>0.33</a:t>
            </a:r>
          </a:p>
          <a:p>
            <a:r>
              <a:rPr lang="en-US" sz="1800" b="0" dirty="0" smtClean="0">
                <a:solidFill>
                  <a:schemeClr val="tx1"/>
                </a:solidFill>
              </a:rPr>
              <a:t>Empty queue – finished!</a:t>
            </a:r>
            <a:endParaRPr lang="en-US" sz="1800" b="0" dirty="0" smtClean="0"/>
          </a:p>
        </p:txBody>
      </p:sp>
      <p:cxnSp>
        <p:nvCxnSpPr>
          <p:cNvPr id="257" name="Straight Arrow Connector 256"/>
          <p:cNvCxnSpPr/>
          <p:nvPr/>
        </p:nvCxnSpPr>
        <p:spPr bwMode="auto">
          <a:xfrm flipH="1" flipV="1">
            <a:off x="971600" y="4057908"/>
            <a:ext cx="1296144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3" name="Straight Arrow Connector 262"/>
          <p:cNvCxnSpPr>
            <a:stCxn id="117" idx="2"/>
            <a:endCxn id="106" idx="7"/>
          </p:cNvCxnSpPr>
          <p:nvPr/>
        </p:nvCxnSpPr>
        <p:spPr bwMode="auto">
          <a:xfrm flipH="1">
            <a:off x="3489523" y="4064080"/>
            <a:ext cx="480422" cy="50947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6" name="TextBox 265"/>
          <p:cNvSpPr txBox="1"/>
          <p:nvPr/>
        </p:nvSpPr>
        <p:spPr>
          <a:xfrm>
            <a:off x="3203848" y="398590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B050"/>
                </a:solidFill>
              </a:rPr>
              <a:t>0.5</a:t>
            </a:r>
            <a:endParaRPr lang="en-US" sz="1600" b="0" dirty="0">
              <a:solidFill>
                <a:srgbClr val="00B050"/>
              </a:solidFill>
            </a:endParaRPr>
          </a:p>
        </p:txBody>
      </p:sp>
      <p:sp>
        <p:nvSpPr>
          <p:cNvPr id="43" name="5-Point Star 42"/>
          <p:cNvSpPr/>
          <p:nvPr/>
        </p:nvSpPr>
        <p:spPr bwMode="auto">
          <a:xfrm>
            <a:off x="467544" y="3573016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44016" y="3373542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FF"/>
                </a:solidFill>
              </a:rPr>
              <a:t>User Current Location</a:t>
            </a:r>
            <a:endParaRPr lang="en-US" sz="700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364088" y="3140968"/>
            <a:ext cx="3384376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5148064" y="5373216"/>
            <a:ext cx="399593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7740352" y="537321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7A37"/>
                </a:solidFill>
              </a:rPr>
              <a:t>Early stop!</a:t>
            </a:r>
            <a:endParaRPr lang="en-US" sz="1400" dirty="0">
              <a:solidFill>
                <a:srgbClr val="007A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41" grpId="0"/>
      <p:bldP spid="266" grpId="0"/>
      <p:bldP spid="43" grpId="0" animBg="1"/>
      <p:bldP spid="44" grpId="0"/>
      <p:bldP spid="45" grpId="0" animBg="1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</a:t>
            </a: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Instead of the </a:t>
            </a:r>
            <a:r>
              <a:rPr lang="en-US" sz="2800" b="1" dirty="0" smtClean="0">
                <a:ea typeface="ＭＳ Ｐゴシック" pitchFamily="34" charset="-128"/>
              </a:rPr>
              <a:t>PGS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Heuristic Search</a:t>
            </a:r>
            <a:r>
              <a:rPr lang="en-US" sz="2800" dirty="0" smtClean="0">
                <a:ea typeface="ＭＳ Ｐゴシック" pitchFamily="34" charset="-128"/>
              </a:rPr>
              <a:t>, we could have used other </a:t>
            </a: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Blind Search techniques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BFS, DFS, Random Walker, etc.</a:t>
            </a: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Random Selection (RS),</a:t>
            </a:r>
            <a:endParaRPr lang="en-US" sz="2400" b="1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Iterative Deepening Selection (IDS)</a:t>
            </a:r>
          </a:p>
          <a:p>
            <a:pPr lvl="2"/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DFS down depth W (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</a:rPr>
              <a:t>lookahead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 window), then down to depth W+1,..  So essentially BFS traversal but with improved memory as we don’t need to maintain the traversal queue.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77" name="Group 42"/>
          <p:cNvGrpSpPr/>
          <p:nvPr/>
        </p:nvGrpSpPr>
        <p:grpSpPr>
          <a:xfrm>
            <a:off x="1187624" y="4077072"/>
            <a:ext cx="6768752" cy="2592288"/>
            <a:chOff x="1115616" y="3356992"/>
            <a:chExt cx="6768752" cy="2592288"/>
          </a:xfrm>
        </p:grpSpPr>
        <p:sp>
          <p:nvSpPr>
            <p:cNvPr id="78" name="Oval 77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1" name="5-Point Star 120"/>
          <p:cNvSpPr/>
          <p:nvPr/>
        </p:nvSpPr>
        <p:spPr bwMode="auto">
          <a:xfrm>
            <a:off x="1223120" y="4132530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1560" y="3933056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FF"/>
                </a:solidFill>
              </a:rPr>
              <a:t>User Current Location</a:t>
            </a:r>
            <a:endParaRPr lang="en-US" sz="7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8157" y="3645025"/>
            <a:ext cx="2357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Localization Step</a:t>
            </a:r>
            <a:endParaRPr lang="en-US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  <a:defRPr/>
            </a:pPr>
            <a:r>
              <a:rPr lang="en-US" sz="2400" dirty="0" smtClean="0">
                <a:ea typeface="ＭＳ Ｐゴシック" pitchFamily="34" charset="-128"/>
              </a:rPr>
              <a:t>User collects fingerprint </a:t>
            </a:r>
            <a:r>
              <a:rPr lang="en-US" sz="2400" b="1" dirty="0" smtClean="0">
                <a:ea typeface="ＭＳ Ｐゴシック" pitchFamily="34" charset="-128"/>
              </a:rPr>
              <a:t>V</a:t>
            </a:r>
            <a:r>
              <a:rPr lang="en-US" sz="2400" b="1" baseline="-25000" dirty="0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= [ ap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ap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 ap</a:t>
            </a:r>
            <a:r>
              <a:rPr lang="en-US" sz="2400" b="1" baseline="-25000" dirty="0" smtClean="0">
                <a:ea typeface="ＭＳ Ｐゴシック" pitchFamily="34" charset="-128"/>
              </a:rPr>
              <a:t>m </a:t>
            </a:r>
            <a:r>
              <a:rPr lang="en-US" sz="2400" b="1" dirty="0" smtClean="0">
                <a:ea typeface="ＭＳ Ｐゴシック" pitchFamily="34" charset="-128"/>
              </a:rPr>
              <a:t>] </a:t>
            </a:r>
            <a:r>
              <a:rPr lang="en-US" sz="2400" dirty="0" smtClean="0">
                <a:ea typeface="ＭＳ Ｐゴシック" pitchFamily="34" charset="-128"/>
              </a:rPr>
              <a:t>and compares it to the </a:t>
            </a:r>
            <a:r>
              <a:rPr lang="en-US" sz="2400" dirty="0" err="1" smtClean="0">
                <a:ea typeface="ＭＳ Ｐゴシック" pitchFamily="34" charset="-128"/>
              </a:rPr>
              <a:t>Radiomap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RM = {V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V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</a:t>
            </a:r>
            <a:r>
              <a:rPr lang="en-US" sz="2400" b="1" dirty="0" err="1" smtClean="0">
                <a:ea typeface="ＭＳ Ｐゴシック" pitchFamily="34" charset="-128"/>
              </a:rPr>
              <a:t>V</a:t>
            </a:r>
            <a:r>
              <a:rPr lang="en-US" sz="2400" b="1" baseline="-25000" dirty="0" err="1" smtClean="0">
                <a:ea typeface="ＭＳ Ｐゴシック" pitchFamily="34" charset="-128"/>
              </a:rPr>
              <a:t>n</a:t>
            </a:r>
            <a:r>
              <a:rPr lang="en-US" sz="2400" b="1" dirty="0" smtClean="0">
                <a:ea typeface="ＭＳ Ｐゴシック" pitchFamily="34" charset="-128"/>
              </a:rPr>
              <a:t>}</a:t>
            </a:r>
            <a:endParaRPr lang="en-US" sz="2400" b="1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514350" indent="-514350">
              <a:tabLst>
                <a:tab pos="3367088" algn="l"/>
              </a:tabLst>
              <a:defRPr/>
            </a:pPr>
            <a:r>
              <a:rPr lang="en-US" sz="2400" dirty="0" smtClean="0">
                <a:ea typeface="ＭＳ Ｐゴシック" pitchFamily="34" charset="-128"/>
              </a:rPr>
              <a:t>Following alternatives for </a:t>
            </a:r>
            <a:r>
              <a:rPr lang="en-US" sz="2400" b="1" dirty="0" smtClean="0">
                <a:latin typeface="+mj-lt"/>
                <a:ea typeface="ＭＳ Ｐゴシック" pitchFamily="34" charset="-128"/>
              </a:rPr>
              <a:t>||</a:t>
            </a:r>
            <a:r>
              <a:rPr lang="en-US" sz="2400" b="1" dirty="0" smtClean="0">
                <a:ea typeface="ＭＳ Ｐゴシック" pitchFamily="34" charset="-128"/>
              </a:rPr>
              <a:t> V</a:t>
            </a:r>
            <a:r>
              <a:rPr lang="en-US" sz="2400" b="1" baseline="-25000" dirty="0" smtClean="0">
                <a:ea typeface="ＭＳ Ｐゴシック" pitchFamily="34" charset="-128"/>
              </a:rPr>
              <a:t>i </a:t>
            </a:r>
            <a:r>
              <a:rPr lang="en-US" sz="2400" b="1" dirty="0" smtClean="0">
                <a:ea typeface="ＭＳ Ｐゴシック" pitchFamily="34" charset="-128"/>
              </a:rPr>
              <a:t>- V</a:t>
            </a:r>
            <a:r>
              <a:rPr lang="en-US" sz="2400" b="1" baseline="-25000" dirty="0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|| </a:t>
            </a:r>
            <a:r>
              <a:rPr lang="en-US" sz="2400" dirty="0" smtClean="0">
                <a:ea typeface="ＭＳ Ｐゴシック" pitchFamily="34" charset="-128"/>
              </a:rPr>
              <a:t>computation: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ea typeface="ＭＳ Ｐゴシック" pitchFamily="34" charset="-128"/>
              </a:rPr>
              <a:t>Nearest Neighbor (NN)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ea typeface="ＭＳ Ｐゴシック" pitchFamily="34" charset="-128"/>
              </a:rPr>
              <a:t>K Nearest Neighbors </a:t>
            </a:r>
            <a:r>
              <a:rPr lang="en-US" sz="2000" dirty="0" smtClean="0"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ea typeface="ＭＳ Ｐゴシック" pitchFamily="34" charset="-128"/>
              </a:rPr>
              <a:t>i</a:t>
            </a:r>
            <a:r>
              <a:rPr lang="en-US" sz="2000" dirty="0" smtClean="0">
                <a:ea typeface="ＭＳ Ｐゴシック" pitchFamily="34" charset="-128"/>
              </a:rPr>
              <a:t> = 1 / K) – convex combination of k locations.</a:t>
            </a:r>
            <a:endParaRPr lang="en-US" sz="1600" dirty="0" smtClean="0"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Weighted K Nearest Neighbors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= 1 / ||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-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r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|| 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  <a:defRPr/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868143" y="3931914"/>
            <a:ext cx="2747868" cy="2135252"/>
            <a:chOff x="4355667" y="3356992"/>
            <a:chExt cx="2748546" cy="2135336"/>
          </a:xfrm>
        </p:grpSpPr>
        <p:sp>
          <p:nvSpPr>
            <p:cNvPr id="13321" name="Rectangle 12"/>
            <p:cNvSpPr>
              <a:spLocks noChangeArrowheads="1"/>
            </p:cNvSpPr>
            <p:nvPr/>
          </p:nvSpPr>
          <p:spPr bwMode="auto">
            <a:xfrm>
              <a:off x="5076056" y="3356992"/>
              <a:ext cx="141096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RadioMap</a:t>
              </a:r>
            </a:p>
          </p:txBody>
        </p:sp>
        <p:sp>
          <p:nvSpPr>
            <p:cNvPr id="13322" name="Rectangle 13"/>
            <p:cNvSpPr>
              <a:spLocks noChangeArrowheads="1"/>
            </p:cNvSpPr>
            <p:nvPr/>
          </p:nvSpPr>
          <p:spPr bwMode="auto">
            <a:xfrm>
              <a:off x="4355667" y="3861048"/>
              <a:ext cx="2748546" cy="163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1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-71, -82, (x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2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-65, -80, (x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/>
                <a:t>…	</a:t>
              </a:r>
            </a:p>
            <a:p>
              <a:r>
                <a:rPr lang="en-US" sz="2000" b="0" dirty="0" smtClean="0">
                  <a:solidFill>
                    <a:srgbClr val="FF0000"/>
                  </a:solidFill>
                </a:rPr>
                <a:t>V</a:t>
              </a:r>
              <a:r>
                <a:rPr lang="en-US" sz="2000" b="0" baseline="-25000" dirty="0" smtClean="0">
                  <a:solidFill>
                    <a:srgbClr val="FF0000"/>
                  </a:solidFill>
                </a:rPr>
                <a:t>N</a:t>
              </a:r>
              <a:r>
                <a:rPr lang="en-US" sz="2000" b="0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0" dirty="0">
                  <a:solidFill>
                    <a:srgbClr val="FF0000"/>
                  </a:solidFill>
                </a:rPr>
                <a:t>= [ -73, -44, (</a:t>
              </a:r>
              <a:r>
                <a:rPr lang="en-US" sz="2000" b="0" dirty="0" err="1">
                  <a:solidFill>
                    <a:srgbClr val="FF0000"/>
                  </a:solidFill>
                </a:rPr>
                <a:t>x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 err="1">
                  <a:solidFill>
                    <a:srgbClr val="FF0000"/>
                  </a:solidFill>
                </a:rPr>
                <a:t>,y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>
                  <a:solidFill>
                    <a:srgbClr val="FF0000"/>
                  </a:solidFill>
                </a:rPr>
                <a:t>)]</a:t>
              </a:r>
            </a:p>
            <a:p>
              <a:endParaRPr lang="en-US" sz="2000" b="0" dirty="0"/>
            </a:p>
          </p:txBody>
        </p:sp>
      </p:grpSp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5868144" y="3860477"/>
            <a:ext cx="2736850" cy="1944687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259632" y="4364161"/>
            <a:ext cx="18536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 [ -70, -51]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067944" y="4652565"/>
            <a:ext cx="151216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9992" y="407650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" name="5-Point Star 14"/>
          <p:cNvSpPr/>
          <p:nvPr/>
        </p:nvSpPr>
        <p:spPr bwMode="auto">
          <a:xfrm>
            <a:off x="2555776" y="5445224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4216" y="5245750"/>
            <a:ext cx="683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000FF"/>
                </a:solidFill>
              </a:rPr>
              <a:t>User Current Location</a:t>
            </a:r>
            <a:endParaRPr lang="en-US" sz="9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" grpId="0"/>
      <p:bldP spid="14" grpId="0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Problem Formulation 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The </a:t>
            </a:r>
            <a:r>
              <a:rPr lang="en-US" sz="4000" dirty="0" err="1" smtClean="0">
                <a:solidFill>
                  <a:schemeClr val="bg2"/>
                </a:solidFill>
              </a:rPr>
              <a:t>PreLoc</a:t>
            </a:r>
            <a:r>
              <a:rPr lang="en-US" sz="4000" dirty="0" smtClean="0">
                <a:solidFill>
                  <a:schemeClr val="bg2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Partitioning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Selection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Localization Step</a:t>
            </a:r>
            <a:endParaRPr lang="en-US" sz="36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b="1" dirty="0">
                <a:solidFill>
                  <a:srgbClr val="FF0000"/>
                </a:solidFill>
              </a:rPr>
              <a:t>Experimental Evaluation</a:t>
            </a:r>
          </a:p>
          <a:p>
            <a:pPr marL="514350" indent="-514350">
              <a:defRPr/>
            </a:pPr>
            <a:r>
              <a:rPr lang="en-US" sz="4000" dirty="0" smtClean="0"/>
              <a:t>Other Indoor Work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323850" y="1052513"/>
            <a:ext cx="8569325" cy="4497387"/>
          </a:xfrm>
        </p:spPr>
        <p:txBody>
          <a:bodyPr/>
          <a:lstStyle/>
          <a:p>
            <a:r>
              <a:rPr lang="en-US" sz="2800" b="1" dirty="0" smtClean="0">
                <a:ea typeface="ＭＳ Ｐゴシック" pitchFamily="34" charset="-128"/>
              </a:rPr>
              <a:t>CSUCY Dataset</a:t>
            </a:r>
          </a:p>
          <a:p>
            <a:pPr lvl="1"/>
            <a:r>
              <a:rPr lang="en-US" sz="2400" b="1" dirty="0" smtClean="0"/>
              <a:t>8,900 m</a:t>
            </a:r>
            <a:r>
              <a:rPr lang="en-US" sz="2400" b="1" baseline="30000" dirty="0" smtClean="0"/>
              <a:t>2 </a:t>
            </a:r>
            <a:r>
              <a:rPr lang="en-US" sz="2400" b="0" dirty="0" smtClean="0"/>
              <a:t>CS building with </a:t>
            </a:r>
            <a:r>
              <a:rPr lang="en-US" sz="2400" b="1" dirty="0" smtClean="0"/>
              <a:t>4 floors </a:t>
            </a:r>
            <a:r>
              <a:rPr lang="en-US" sz="2400" dirty="0" smtClean="0"/>
              <a:t>(2,224 m</a:t>
            </a:r>
            <a:r>
              <a:rPr lang="en-US" sz="2400" b="0" baseline="30000" dirty="0" smtClean="0"/>
              <a:t>2  </a:t>
            </a:r>
            <a:r>
              <a:rPr lang="en-US" sz="2400" dirty="0" smtClean="0"/>
              <a:t>/ floor)</a:t>
            </a:r>
          </a:p>
          <a:p>
            <a:pPr lvl="1"/>
            <a:r>
              <a:rPr lang="en-US" sz="2400" b="1" dirty="0" smtClean="0"/>
              <a:t>120 Wi-Fi </a:t>
            </a:r>
            <a:r>
              <a:rPr lang="en-US" sz="2400" b="0" dirty="0" smtClean="0"/>
              <a:t>Access Points (CS, </a:t>
            </a:r>
            <a:r>
              <a:rPr lang="en-US" sz="2400" b="0" dirty="0" err="1" smtClean="0"/>
              <a:t>adhoc</a:t>
            </a:r>
            <a:r>
              <a:rPr lang="en-US" sz="2400" b="0" dirty="0" smtClean="0"/>
              <a:t> and neighboring)</a:t>
            </a:r>
          </a:p>
          <a:p>
            <a:pPr lvl="1"/>
            <a:r>
              <a:rPr lang="en-US" sz="2400" b="0" dirty="0" smtClean="0"/>
              <a:t>|RM|=</a:t>
            </a:r>
            <a:r>
              <a:rPr lang="en-US" sz="2400" b="1" dirty="0" smtClean="0"/>
              <a:t>45,000 fingerprints </a:t>
            </a:r>
            <a:r>
              <a:rPr lang="en-US" sz="2400" dirty="0" smtClean="0"/>
              <a:t>on 2,900 locations.</a:t>
            </a:r>
          </a:p>
          <a:p>
            <a:pPr lvl="1"/>
            <a:r>
              <a:rPr lang="en-US" sz="2400" dirty="0" smtClean="0"/>
              <a:t>Optimized RM size is </a:t>
            </a:r>
            <a:r>
              <a:rPr lang="en-US" sz="2400" b="1" dirty="0" smtClean="0"/>
              <a:t>2.6MB </a:t>
            </a:r>
            <a:r>
              <a:rPr lang="en-US" sz="2400" dirty="0" smtClean="0"/>
              <a:t>(initial much larger).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Scenario: </a:t>
            </a:r>
            <a:r>
              <a:rPr lang="en-US" sz="2800" dirty="0" smtClean="0">
                <a:ea typeface="ＭＳ Ｐゴシック" pitchFamily="34" charset="-128"/>
              </a:rPr>
              <a:t>realistic user routes inside the building.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localization requests are </a:t>
            </a:r>
            <a:r>
              <a:rPr lang="en-US" sz="2400" b="1" dirty="0" smtClean="0">
                <a:ea typeface="ＭＳ Ｐゴシック" pitchFamily="34" charset="-128"/>
              </a:rPr>
              <a:t>5 meters </a:t>
            </a:r>
            <a:r>
              <a:rPr lang="en-US" sz="2400" dirty="0" smtClean="0">
                <a:ea typeface="ＭＳ Ｐゴシック" pitchFamily="34" charset="-128"/>
              </a:rPr>
              <a:t>apart 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We repeat the requests </a:t>
            </a:r>
            <a:r>
              <a:rPr lang="en-US" sz="2400" b="1" dirty="0" smtClean="0">
                <a:ea typeface="ＭＳ Ｐゴシック" pitchFamily="34" charset="-128"/>
              </a:rPr>
              <a:t>15-30 times </a:t>
            </a:r>
            <a:r>
              <a:rPr lang="en-US" sz="2400" dirty="0" smtClean="0">
                <a:ea typeface="ＭＳ Ｐゴシック" pitchFamily="34" charset="-128"/>
              </a:rPr>
              <a:t>(i.e., a user moves </a:t>
            </a:r>
            <a:r>
              <a:rPr lang="en-US" sz="2400" b="1" dirty="0" smtClean="0">
                <a:ea typeface="ＭＳ Ｐゴシック" pitchFamily="34" charset="-128"/>
              </a:rPr>
              <a:t>50-150 </a:t>
            </a:r>
            <a:r>
              <a:rPr lang="en-US" sz="2400" dirty="0" smtClean="0">
                <a:ea typeface="ＭＳ Ｐゴシック" pitchFamily="34" charset="-128"/>
              </a:rPr>
              <a:t>meters inside the building).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Platform: </a:t>
            </a:r>
            <a:r>
              <a:rPr lang="en-US" sz="2800" dirty="0" err="1" smtClean="0">
                <a:ea typeface="ＭＳ Ｐゴシック" pitchFamily="34" charset="-128"/>
              </a:rPr>
              <a:t>Airplace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>
              <a:buNone/>
            </a:pPr>
            <a:r>
              <a:rPr lang="en-US" sz="2800" dirty="0" smtClean="0">
                <a:ea typeface="ＭＳ Ｐゴシック" pitchFamily="34" charset="-128"/>
              </a:rPr>
              <a:t>	(IEEE MDM’12) - open source </a:t>
            </a:r>
          </a:p>
          <a:p>
            <a:endParaRPr lang="en-US" sz="2400" b="1" dirty="0" smtClean="0"/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Datasets &amp; Scenario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653136"/>
            <a:ext cx="2555776" cy="188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467543" y="1052513"/>
            <a:ext cx="8208913" cy="4497387"/>
          </a:xfrm>
        </p:spPr>
        <p:txBody>
          <a:bodyPr/>
          <a:lstStyle/>
          <a:p>
            <a:pPr lvl="0">
              <a:defRPr/>
            </a:pPr>
            <a:r>
              <a:rPr lang="en-US" b="1" dirty="0" smtClean="0">
                <a:ea typeface="ＭＳ Ｐゴシック" pitchFamily="34" charset="-128"/>
              </a:rPr>
              <a:t>Algorithms</a:t>
            </a: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Client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CSA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b: 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building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f: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 floor</a:t>
            </a:r>
          </a:p>
          <a:p>
            <a:pPr marL="685800" lvl="1">
              <a:defRPr/>
            </a:pPr>
            <a:r>
              <a:rPr lang="en-US" altLang="en-US" b="1" dirty="0" err="1" smtClean="0">
                <a:ea typeface="MS PGothic" panose="020B0600070205080204" pitchFamily="34" charset="-128"/>
                <a:cs typeface="Arial" charset="0"/>
              </a:rPr>
              <a:t>PreLoc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PGS, IDS, RS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) </a:t>
            </a: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Server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SSA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</a:t>
            </a:r>
          </a:p>
          <a:p>
            <a:r>
              <a:rPr lang="en-US" b="1" dirty="0" smtClean="0">
                <a:ea typeface="ＭＳ Ｐゴシック" pitchFamily="34" charset="-128"/>
              </a:rPr>
              <a:t>Metrics</a:t>
            </a:r>
          </a:p>
          <a:p>
            <a:pPr lvl="1"/>
            <a:r>
              <a:rPr lang="en-US" b="1" dirty="0" smtClean="0">
                <a:ea typeface="ＭＳ Ｐゴシック" pitchFamily="34" charset="-128"/>
              </a:rPr>
              <a:t>Point Accuracy (</a:t>
            </a:r>
            <a:r>
              <a:rPr lang="en-US" b="1" dirty="0" err="1" smtClean="0">
                <a:ea typeface="ＭＳ Ｐゴシック" pitchFamily="34" charset="-128"/>
              </a:rPr>
              <a:t>A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n-GB" i="1" dirty="0" smtClean="0">
                <a:ea typeface="ＭＳ Ｐゴシック" pitchFamily="34" charset="-128"/>
              </a:rPr>
              <a:t>L</a:t>
            </a:r>
            <a:r>
              <a:rPr lang="en-GB" i="1" baseline="-25000" dirty="0" smtClean="0">
                <a:ea typeface="ＭＳ Ｐゴシック" pitchFamily="34" charset="-128"/>
              </a:rPr>
              <a:t>2</a:t>
            </a:r>
            <a:r>
              <a:rPr lang="en-GB" i="1" dirty="0" smtClean="0">
                <a:ea typeface="ＭＳ Ｐゴシック" pitchFamily="34" charset="-128"/>
              </a:rPr>
              <a:t> distance between the </a:t>
            </a:r>
            <a:r>
              <a:rPr lang="en-GB" b="1" i="1" dirty="0" smtClean="0">
                <a:ea typeface="ＭＳ Ｐゴシック" pitchFamily="34" charset="-128"/>
              </a:rPr>
              <a:t>estimated</a:t>
            </a:r>
            <a:r>
              <a:rPr lang="en-GB" i="1" dirty="0" smtClean="0">
                <a:ea typeface="ＭＳ Ｐゴシック" pitchFamily="34" charset="-128"/>
              </a:rPr>
              <a:t> (</a:t>
            </a:r>
            <a:r>
              <a:rPr lang="el-GR" b="1" i="1" dirty="0" smtClean="0">
                <a:solidFill>
                  <a:srgbClr val="FF0000"/>
                </a:solidFill>
                <a:ea typeface="ＭＳ Ｐゴシック" pitchFamily="34" charset="-128"/>
              </a:rPr>
              <a:t>λ</a:t>
            </a:r>
            <a:r>
              <a:rPr lang="en-US" b="1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) and the </a:t>
            </a:r>
            <a:r>
              <a:rPr lang="en-GB" b="1" i="1" dirty="0" smtClean="0">
                <a:ea typeface="ＭＳ Ｐゴシック" pitchFamily="34" charset="-128"/>
              </a:rPr>
              <a:t>actual (</a:t>
            </a:r>
            <a:r>
              <a:rPr lang="en-US" b="1" i="1" dirty="0" err="1" smtClean="0">
                <a:solidFill>
                  <a:srgbClr val="FF0000"/>
                </a:solidFill>
                <a:ea typeface="ＭＳ Ｐゴシック" pitchFamily="34" charset="-128"/>
              </a:rPr>
              <a:t>l</a:t>
            </a:r>
            <a:r>
              <a:rPr lang="en-US" b="1" i="1" baseline="30000" dirty="0" err="1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b="1" i="1" dirty="0" smtClean="0">
                <a:ea typeface="ＭＳ Ｐゴシック" pitchFamily="34" charset="-128"/>
              </a:rPr>
              <a:t>) </a:t>
            </a:r>
            <a:r>
              <a:rPr lang="en-GB" i="1" dirty="0" smtClean="0">
                <a:ea typeface="ＭＳ Ｐゴシック" pitchFamily="34" charset="-128"/>
              </a:rPr>
              <a:t>location</a:t>
            </a:r>
            <a:r>
              <a:rPr lang="en-GB" b="1" i="1" dirty="0" smtClean="0">
                <a:ea typeface="ＭＳ Ｐゴシック" pitchFamily="34" charset="-128"/>
              </a:rPr>
              <a:t> </a:t>
            </a:r>
            <a:r>
              <a:rPr lang="en-GB" i="1" dirty="0" smtClean="0">
                <a:ea typeface="ＭＳ Ｐゴシック" pitchFamily="34" charset="-128"/>
              </a:rPr>
              <a:t>of </a:t>
            </a:r>
            <a:r>
              <a:rPr lang="en-GB" b="1" i="1" dirty="0" smtClean="0">
                <a:ea typeface="ＭＳ Ｐゴシック" pitchFamily="34" charset="-128"/>
              </a:rPr>
              <a:t>u (in SSA). </a:t>
            </a:r>
            <a:r>
              <a:rPr lang="en-GB" i="1" dirty="0" smtClean="0">
                <a:ea typeface="ＭＳ Ｐゴシック" pitchFamily="34" charset="-128"/>
              </a:rPr>
              <a:t>i.e., ||</a:t>
            </a:r>
            <a:r>
              <a:rPr lang="el-GR" i="1" dirty="0" smtClean="0">
                <a:ea typeface="ＭＳ Ｐゴシック" pitchFamily="34" charset="-128"/>
              </a:rPr>
              <a:t>λ</a:t>
            </a:r>
            <a:r>
              <a:rPr lang="en-US" i="1" baseline="30000" dirty="0" smtClean="0">
                <a:ea typeface="ＭＳ Ｐゴシック" pitchFamily="34" charset="-128"/>
              </a:rPr>
              <a:t>u </a:t>
            </a:r>
            <a:r>
              <a:rPr lang="en-US" i="1" dirty="0" smtClean="0">
                <a:ea typeface="ＭＳ Ｐゴシック" pitchFamily="34" charset="-128"/>
              </a:rPr>
              <a:t>-</a:t>
            </a:r>
            <a:r>
              <a:rPr lang="el-GR" i="1" dirty="0" smtClean="0">
                <a:ea typeface="ＭＳ Ｐゴシック" pitchFamily="34" charset="-128"/>
              </a:rPr>
              <a:t> </a:t>
            </a:r>
            <a:r>
              <a:rPr lang="en-US" i="1" dirty="0" err="1" smtClean="0">
                <a:ea typeface="ＭＳ Ｐゴシック" pitchFamily="34" charset="-128"/>
              </a:rPr>
              <a:t>l</a:t>
            </a:r>
            <a:r>
              <a:rPr lang="en-US" i="1" baseline="30000" dirty="0" err="1" smtClean="0"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||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b="1" dirty="0" smtClean="0">
                <a:ea typeface="ＭＳ Ｐゴシック" pitchFamily="34" charset="-128"/>
              </a:rPr>
              <a:t>CPU Time (</a:t>
            </a:r>
            <a:r>
              <a:rPr lang="en-US" b="1" dirty="0" err="1" smtClean="0">
                <a:ea typeface="ＭＳ Ｐゴシック" pitchFamily="34" charset="-128"/>
              </a:rPr>
              <a:t>T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n-GB" i="1" dirty="0" smtClean="0">
                <a:ea typeface="ＭＳ Ｐゴシック" pitchFamily="34" charset="-128"/>
              </a:rPr>
              <a:t>processing time used on </a:t>
            </a:r>
            <a:r>
              <a:rPr lang="en-GB" b="1" i="1" dirty="0" err="1" smtClean="0">
                <a:ea typeface="ＭＳ Ｐゴシック" pitchFamily="34" charset="-128"/>
              </a:rPr>
              <a:t>u</a:t>
            </a:r>
            <a:r>
              <a:rPr lang="en-GB" altLang="en-US" b="1" i="1" dirty="0" err="1" smtClean="0">
                <a:ea typeface="ＭＳ Ｐゴシック" pitchFamily="34" charset="-128"/>
              </a:rPr>
              <a:t>’</a:t>
            </a:r>
            <a:r>
              <a:rPr lang="en-GB" b="1" i="1" dirty="0" err="1" smtClean="0">
                <a:ea typeface="ＭＳ Ｐゴシック" pitchFamily="34" charset="-128"/>
              </a:rPr>
              <a:t>s</a:t>
            </a:r>
            <a:r>
              <a:rPr lang="en-GB" b="1" i="1" dirty="0" smtClean="0">
                <a:ea typeface="ＭＳ Ｐゴシック" pitchFamily="34" charset="-128"/>
              </a:rPr>
              <a:t> </a:t>
            </a:r>
            <a:r>
              <a:rPr lang="en-GB" i="1" dirty="0" smtClean="0">
                <a:ea typeface="ＭＳ Ｐゴシック" pitchFamily="34" charset="-128"/>
              </a:rPr>
              <a:t>device for localizing given request </a:t>
            </a:r>
            <a:r>
              <a:rPr lang="en-GB" b="1" i="1" dirty="0" smtClean="0">
                <a:ea typeface="ＭＳ Ｐゴシック" pitchFamily="34" charset="-128"/>
              </a:rPr>
              <a:t>r</a:t>
            </a:r>
          </a:p>
          <a:p>
            <a:pPr lvl="1">
              <a:buNone/>
            </a:pPr>
            <a:endParaRPr lang="en-GB" i="1" dirty="0" smtClean="0">
              <a:ea typeface="ＭＳ Ｐゴシック" pitchFamily="34" charset="-128"/>
            </a:endParaRPr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Evaluation Metrics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 smtClean="0"/>
              <a:t>Techniques: Localization Accuracy (A)</a:t>
            </a:r>
            <a:endParaRPr lang="el-GR" sz="3200" dirty="0"/>
          </a:p>
        </p:txBody>
      </p:sp>
      <p:pic>
        <p:nvPicPr>
          <p:cNvPr id="1029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052736"/>
            <a:ext cx="6336704" cy="3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/>
          <p:cNvSpPr/>
          <p:nvPr/>
        </p:nvSpPr>
        <p:spPr bwMode="auto">
          <a:xfrm>
            <a:off x="5580112" y="1988840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00062" y="4581128"/>
            <a:ext cx="8176394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Remarks</a:t>
            </a:r>
          </a:p>
          <a:p>
            <a:pPr marL="336550" lvl="0" indent="-33655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n-US" sz="2000" b="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good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accuracy (as RM is already </a:t>
            </a: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local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 – 5 meters (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Airplace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 accuracy severely affected by failures – 17 meters  for P=0.25.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IDS) sometimes better accuracy than CSA!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7030A0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7030A0"/>
                </a:solidFill>
                <a:latin typeface="+mn-lt"/>
                <a:cs typeface="ＭＳ Ｐゴシック" charset="0"/>
              </a:rPr>
              <a:t> (RS) has high standard deviation due to randomness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123728" y="3356992"/>
            <a:ext cx="360040" cy="36004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7864" y="3284984"/>
            <a:ext cx="216024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2627784" y="2204864"/>
            <a:ext cx="288032" cy="1368152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211960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148064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11"/>
          <p:cNvGraphicFramePr>
            <a:graphicFrameLocks noChangeAspect="1"/>
          </p:cNvGraphicFramePr>
          <p:nvPr/>
        </p:nvGraphicFramePr>
        <p:xfrm>
          <a:off x="467544" y="1052736"/>
          <a:ext cx="647379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1" name="Image" r:id="rId4" imgW="8078328" imgH="6049219" progId="">
                  <p:embed/>
                </p:oleObj>
              </mc:Choice>
              <mc:Fallback>
                <p:oleObj name="Image" r:id="rId4" imgW="8078328" imgH="6049219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52736"/>
                        <a:ext cx="6473796" cy="3960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/>
              <a:t>Techniques: CPU Time (T)</a:t>
            </a:r>
            <a:endParaRPr lang="el-GR" sz="4000" dirty="0"/>
          </a:p>
        </p:txBody>
      </p:sp>
      <p:pic>
        <p:nvPicPr>
          <p:cNvPr id="1030" name="Picture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00062" y="4653136"/>
            <a:ext cx="8320410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Remarks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CSA(b):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worse time 1911ms (needs to compare V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vs</a:t>
            </a:r>
            <a:r>
              <a:rPr lang="en-US" sz="2000" b="0" kern="0" noProof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.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complete RM)</a:t>
            </a:r>
          </a:p>
          <a:p>
            <a:pPr marL="336550" indent="-336550" eaLnBrk="0" hangingPunct="0">
              <a:spcBef>
                <a:spcPct val="20000"/>
              </a:spcBef>
              <a:buFontTx/>
              <a:buChar char="•"/>
            </a:pP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CSA(f): still bad time 520ms (graph is log-scale!)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 best CPU time 2.6ms but is not accurate under failures P&lt;1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</a:t>
            </a:r>
            <a:r>
              <a:rPr lang="en-US" sz="2000" kern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) 274, 230ms 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milliseconds for execution!!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483768" y="1772816"/>
            <a:ext cx="432048" cy="1296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796136" y="3861048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4248" y="124139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(BFR Partitions)</a:t>
            </a:r>
            <a:endParaRPr lang="en-US" sz="1600" b="0" dirty="0"/>
          </a:p>
        </p:txBody>
      </p:sp>
      <p:sp>
        <p:nvSpPr>
          <p:cNvPr id="11" name="Oval 10"/>
          <p:cNvSpPr/>
          <p:nvPr/>
        </p:nvSpPr>
        <p:spPr bwMode="auto">
          <a:xfrm>
            <a:off x="4427984" y="3068960"/>
            <a:ext cx="432048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Problem Formulation 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The </a:t>
            </a:r>
            <a:r>
              <a:rPr lang="en-US" sz="4000" dirty="0" err="1" smtClean="0">
                <a:solidFill>
                  <a:schemeClr val="bg2"/>
                </a:solidFill>
              </a:rPr>
              <a:t>PreLoc</a:t>
            </a:r>
            <a:r>
              <a:rPr lang="en-US" sz="4000" dirty="0" smtClean="0">
                <a:solidFill>
                  <a:schemeClr val="bg2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Partitioning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Selection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Localization Step</a:t>
            </a:r>
            <a:endParaRPr lang="en-US" sz="36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>
                <a:solidFill>
                  <a:schemeClr val="bg2"/>
                </a:solidFill>
              </a:rPr>
              <a:t>Experimental Evaluation</a:t>
            </a: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</a:rPr>
              <a:t>Other Indoor Work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Localization Technologies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288" y="1125538"/>
            <a:ext cx="8280400" cy="5073650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Modern trend is  to build </a:t>
            </a:r>
            <a:r>
              <a:rPr lang="en-US" sz="2400" b="1" i="1" dirty="0" smtClean="0">
                <a:solidFill>
                  <a:schemeClr val="accent2"/>
                </a:solidFill>
                <a:ea typeface="ＭＳ Ｐゴシック" pitchFamily="34" charset="-128"/>
              </a:rPr>
              <a:t>Internet-based Indoor Navigation (IIN)* </a:t>
            </a:r>
            <a:r>
              <a:rPr lang="en-US" sz="2400" dirty="0" smtClean="0">
                <a:ea typeface="ＭＳ Ｐゴシック" pitchFamily="34" charset="-128"/>
              </a:rPr>
              <a:t>services founded on </a:t>
            </a:r>
            <a:r>
              <a:rPr lang="en-US" sz="2400" b="1" dirty="0" smtClean="0">
                <a:ea typeface="ＭＳ Ｐゴシック" pitchFamily="34" charset="-128"/>
              </a:rPr>
              <a:t>measurements</a:t>
            </a:r>
            <a:r>
              <a:rPr lang="en-US" sz="2400" dirty="0" smtClean="0">
                <a:ea typeface="ＭＳ Ｐゴシック" pitchFamily="34" charset="-128"/>
              </a:rPr>
              <a:t> collected by </a:t>
            </a:r>
            <a:r>
              <a:rPr lang="en-US" sz="2400" b="1" dirty="0" smtClean="0">
                <a:ea typeface="ＭＳ Ｐゴシック" pitchFamily="34" charset="-128"/>
              </a:rPr>
              <a:t>smart devices.</a:t>
            </a:r>
          </a:p>
          <a:p>
            <a:r>
              <a:rPr lang="en-US" sz="2400" b="1" dirty="0" smtClean="0">
                <a:ea typeface="ＭＳ Ｐゴシック" pitchFamily="34" charset="-128"/>
              </a:rPr>
              <a:t>Technologies: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 bwMode="auto">
          <a:xfrm>
            <a:off x="250825" y="2681288"/>
            <a:ext cx="4465638" cy="341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Wi-Fi APs, Cellular Towers, other stationary antennas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IMU Data 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(Gyroscope</a:t>
            </a:r>
            <a:r>
              <a:rPr lang="en-US" sz="2000" b="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, Accelerometers, Digital Compass)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Magnetic Field Sensors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Beacons</a:t>
            </a:r>
            <a:r>
              <a:rPr lang="en-US" sz="2000" b="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(BLE Beacons, RFID Active &amp; Passive Beacons)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Sound</a:t>
            </a:r>
            <a:r>
              <a:rPr lang="en-US" sz="2000" b="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(Microphone)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, </a:t>
            </a:r>
            <a:r>
              <a:rPr lang="en-US" sz="200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Light</a:t>
            </a:r>
            <a:r>
              <a:rPr lang="en-US" sz="2000" b="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(Light Sensor),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…</a:t>
            </a:r>
            <a:endParaRPr lang="en-US" sz="2000" b="0" kern="0" dirty="0">
              <a:solidFill>
                <a:schemeClr val="tx1"/>
              </a:solidFill>
              <a:latin typeface="+mn-lt"/>
              <a:ea typeface="ＭＳ Ｐゴシック" charset="0"/>
              <a:cs typeface="Arial" charset="0"/>
            </a:endParaRPr>
          </a:p>
        </p:txBody>
      </p:sp>
      <p:pic>
        <p:nvPicPr>
          <p:cNvPr id="15" name="Picture 7" descr="blog_ibeac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3211662"/>
            <a:ext cx="1397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596188" y="3211662"/>
            <a:ext cx="1368425" cy="1395412"/>
            <a:chOff x="-2263873" y="77499"/>
            <a:chExt cx="13599208" cy="71100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/>
            </a:blip>
            <a:srcRect/>
            <a:stretch/>
          </p:blipFill>
          <p:spPr>
            <a:xfrm>
              <a:off x="771793" y="311861"/>
              <a:ext cx="7583749" cy="68756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229" name="Picture 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8670778">
              <a:off x="8815596" y="77499"/>
              <a:ext cx="2281987" cy="18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0" name="Picture 10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71087">
              <a:off x="-2200570" y="41510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1" name="Picture 1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9128541">
              <a:off x="9053346" y="5234693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1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1110026">
              <a:off x="-2263873" y="469741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3413" y="4724549"/>
            <a:ext cx="45212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 descr="linksyswrt54g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0563" y="1844824"/>
            <a:ext cx="16652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 descr="cell-tower-470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6325" y="1844824"/>
            <a:ext cx="1514475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0650" y="1844824"/>
            <a:ext cx="14033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3113" y="3211662"/>
            <a:ext cx="15017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67544" y="6021288"/>
            <a:ext cx="8676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/>
              <a:t>* “Internet-based Indoor Navigation Services”, Zeinalipour-Yazti, </a:t>
            </a:r>
            <a:r>
              <a:rPr lang="en-US" sz="1600" b="0" i="1" dirty="0" err="1" smtClean="0"/>
              <a:t>Laoudias</a:t>
            </a:r>
            <a:r>
              <a:rPr lang="en-US" sz="1600" b="0" i="1" dirty="0" smtClean="0"/>
              <a:t>, Georgiou and </a:t>
            </a:r>
            <a:r>
              <a:rPr lang="en-US" sz="1600" b="0" i="1" dirty="0" err="1" smtClean="0"/>
              <a:t>Chatzimilioudis</a:t>
            </a:r>
            <a:r>
              <a:rPr lang="en-US" sz="1600" b="0" i="1" dirty="0" smtClean="0"/>
              <a:t>, IEEE Internet Computing, 2015. </a:t>
            </a:r>
            <a:endParaRPr lang="en-US" sz="1600" b="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46088" y="947738"/>
            <a:ext cx="5638800" cy="5505450"/>
          </a:xfrm>
        </p:spPr>
        <p:txBody>
          <a:bodyPr/>
          <a:lstStyle/>
          <a:p>
            <a:pPr marL="514350" indent="-514350"/>
            <a:r>
              <a:rPr lang="en-US" sz="2600" smtClean="0">
                <a:ea typeface="ＭＳ Ｐゴシック" pitchFamily="34" charset="-128"/>
              </a:rPr>
              <a:t>References</a:t>
            </a:r>
            <a:endParaRPr lang="en-US" sz="30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[Airplace] </a:t>
            </a:r>
            <a:r>
              <a:rPr lang="en-US" sz="1700" smtClean="0">
                <a:ea typeface="ＭＳ Ｐゴシック" pitchFamily="34" charset="-128"/>
              </a:rPr>
              <a:t>"The Airplace Indoor Positioning Platform for Android Smartphones", C. Laoudias et. al., 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Best Demo Award at IEEE MDM'12. (Open Source!)</a:t>
            </a: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[HybridCywee] </a:t>
            </a:r>
            <a:r>
              <a:rPr lang="en-US" sz="1700" smtClean="0">
                <a:ea typeface="ＭＳ Ｐゴシック" pitchFamily="34" charset="-128"/>
              </a:rPr>
              <a:t> "Indoor Geolocation on Multi-Sensor Smartphones", C.-L. Li, C. Laoudias, G. Larkou, Y.-K. Tsai, D. Zeinalipour-Yazti and C. G. Panayiotou, in </a:t>
            </a:r>
            <a:r>
              <a:rPr lang="en-US" sz="1700" b="1" smtClean="0">
                <a:ea typeface="ＭＳ Ｐゴシック" pitchFamily="34" charset="-128"/>
              </a:rPr>
              <a:t>ACM Mobisys'13. </a:t>
            </a:r>
            <a:r>
              <a:rPr lang="en-US" sz="1700" smtClean="0">
                <a:ea typeface="ＭＳ Ｐゴシック" pitchFamily="34" charset="-128"/>
              </a:rPr>
              <a:t>Video at: </a:t>
            </a:r>
            <a:r>
              <a:rPr lang="en-US" sz="1700" smtClean="0">
                <a:ea typeface="ＭＳ Ｐゴシック" pitchFamily="34" charset="-128"/>
                <a:hlinkClick r:id="rId2"/>
              </a:rPr>
              <a:t>http://youtu.be/DyvQLSuI00I</a:t>
            </a:r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[UcyCywee] </a:t>
            </a:r>
            <a:r>
              <a:rPr lang="en-US" sz="1700" smtClean="0">
                <a:ea typeface="ＭＳ Ｐゴシック" pitchFamily="34" charset="-128"/>
              </a:rPr>
              <a:t>IPSN</a:t>
            </a:r>
            <a:r>
              <a:rPr lang="en-US" altLang="en-US" sz="1700" smtClean="0">
                <a:ea typeface="ＭＳ Ｐゴシック" pitchFamily="34" charset="-128"/>
              </a:rPr>
              <a:t>’</a:t>
            </a:r>
            <a:r>
              <a:rPr lang="en-US" sz="1700" smtClean="0">
                <a:ea typeface="ＭＳ Ｐゴシック" pitchFamily="34" charset="-128"/>
              </a:rPr>
              <a:t>14 Indoor Localization Competition (Microsoft Research),  Berlin, Germany, April 13-14, 2014. 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2nd Position with 1.96m! </a:t>
            </a:r>
            <a:r>
              <a:rPr lang="en-US" sz="1700" smtClean="0">
                <a:solidFill>
                  <a:srgbClr val="FF0000"/>
                </a:solidFill>
                <a:ea typeface="ＭＳ Ｐゴシック" pitchFamily="34" charset="-128"/>
                <a:hlinkClick r:id="rId3"/>
              </a:rPr>
              <a:t>http://youtu.be/gQBSRw6qGn4</a:t>
            </a:r>
            <a:endParaRPr lang="en-US" sz="17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2"/>
            <a:r>
              <a:rPr lang="en-US" sz="1200" i="1" smtClean="0">
                <a:ea typeface="ＭＳ Ｐゴシック" pitchFamily="34" charset="-128"/>
              </a:rPr>
              <a:t>D. Lymberopoulos, J. Liu, X. Yang, R. R. Choudhury, </a:t>
            </a:r>
            <a:r>
              <a:rPr lang="en-US" sz="1200" b="1" i="1" smtClean="0">
                <a:ea typeface="ＭＳ Ｐゴシック" pitchFamily="34" charset="-128"/>
              </a:rPr>
              <a:t>..., C. Laoudias, D. Zeinalipour-Yazti, Y.-K. Tsai, and et. al., “A realistic evaluation and comparison of indoor location technologies: Experiences and lessons learned”, In IEEE/ACM IPSN 2015.</a:t>
            </a:r>
            <a:endParaRPr lang="en-US" sz="1800" b="1" i="1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1700" b="1" baseline="30000" smtClean="0">
                <a:solidFill>
                  <a:srgbClr val="FF0000"/>
                </a:solidFill>
                <a:ea typeface="ＭＳ Ｐゴシック" pitchFamily="34" charset="-128"/>
              </a:rPr>
              <a:t>st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  </a:t>
            </a:r>
            <a:r>
              <a:rPr lang="en-US" sz="1700" smtClean="0">
                <a:ea typeface="ＭＳ Ｐゴシック" pitchFamily="34" charset="-128"/>
              </a:rPr>
              <a:t>Position at EVARILOS Open Challenge, European Union (TU Berlin, Germany), </a:t>
            </a:r>
            <a:r>
              <a:rPr lang="en-US" sz="1700" b="1" smtClean="0">
                <a:ea typeface="ＭＳ Ｐゴシック" pitchFamily="34" charset="-128"/>
              </a:rPr>
              <a:t>2014</a:t>
            </a:r>
            <a:r>
              <a:rPr lang="en-US" sz="1700" smtClean="0">
                <a:ea typeface="ＭＳ Ｐゴシック" pitchFamily="34" charset="-128"/>
              </a:rPr>
              <a:t>.</a:t>
            </a:r>
          </a:p>
          <a:p>
            <a:pPr marL="914400" lvl="1" indent="-514350"/>
            <a:endParaRPr lang="en-US" sz="26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514350" indent="-514350"/>
            <a:endParaRPr lang="en-US" sz="1900" smtClean="0">
              <a:ea typeface="ＭＳ Ｐゴシック" pitchFamily="34" charset="-128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763" y="1095375"/>
            <a:ext cx="24098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6084888" y="5630863"/>
            <a:ext cx="2736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Cywee / Airplace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4000" b="0" dirty="0" smtClean="0">
                <a:solidFill>
                  <a:schemeClr val="tx1"/>
                </a:solidFill>
                <a:cs typeface="Arial" pitchFamily="34" charset="0"/>
              </a:rPr>
              <a:t>Location Accuracy</a:t>
            </a:r>
            <a:endParaRPr lang="en-GB" sz="4000" b="0" kern="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User Privacy</a:t>
            </a:r>
            <a:endParaRPr lang="en-US" dirty="0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700213"/>
            <a:ext cx="18319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4" descr="server_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3" y="2133600"/>
            <a:ext cx="15049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43663" y="4076700"/>
            <a:ext cx="27003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IIN Service</a:t>
            </a:r>
          </a:p>
        </p:txBody>
      </p:sp>
      <p:pic>
        <p:nvPicPr>
          <p:cNvPr id="31750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981075"/>
            <a:ext cx="1223962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2133600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163" y="3602038"/>
            <a:ext cx="1223962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3" name="TextBox 13"/>
          <p:cNvSpPr txBox="1">
            <a:spLocks noChangeArrowheads="1"/>
          </p:cNvSpPr>
          <p:nvPr/>
        </p:nvSpPr>
        <p:spPr bwMode="auto">
          <a:xfrm>
            <a:off x="898525" y="3243263"/>
            <a:ext cx="4397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...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>
            <a:off x="4211638" y="2781300"/>
            <a:ext cx="252095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140200" y="1628775"/>
            <a:ext cx="28797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 can see these Reference Points, where am I?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H="1">
            <a:off x="4211638" y="3644900"/>
            <a:ext cx="252095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0650" y="1196975"/>
            <a:ext cx="1285875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427538" y="3789363"/>
            <a:ext cx="24479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(x,y)!</a:t>
            </a:r>
          </a:p>
        </p:txBody>
      </p:sp>
      <p:sp>
        <p:nvSpPr>
          <p:cNvPr id="31759" name="TextBox 28"/>
          <p:cNvSpPr txBox="1">
            <a:spLocks noChangeArrowheads="1"/>
          </p:cNvSpPr>
          <p:nvPr/>
        </p:nvSpPr>
        <p:spPr bwMode="auto">
          <a:xfrm>
            <a:off x="1835150" y="1052513"/>
            <a:ext cx="194468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/>
              <a:t> </a:t>
            </a:r>
          </a:p>
        </p:txBody>
      </p:sp>
      <p:sp>
        <p:nvSpPr>
          <p:cNvPr id="31760" name="TextBox 30"/>
          <p:cNvSpPr txBox="1">
            <a:spLocks noChangeArrowheads="1"/>
          </p:cNvSpPr>
          <p:nvPr/>
        </p:nvSpPr>
        <p:spPr bwMode="auto">
          <a:xfrm flipH="1">
            <a:off x="900113" y="4797425"/>
            <a:ext cx="42481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User u</a:t>
            </a:r>
          </a:p>
        </p:txBody>
      </p:sp>
      <p:sp>
        <p:nvSpPr>
          <p:cNvPr id="32" name="Smiley Face 31"/>
          <p:cNvSpPr>
            <a:spLocks noChangeArrowheads="1"/>
          </p:cNvSpPr>
          <p:nvPr/>
        </p:nvSpPr>
        <p:spPr bwMode="auto">
          <a:xfrm>
            <a:off x="2484438" y="1052513"/>
            <a:ext cx="574675" cy="576262"/>
          </a:xfrm>
          <a:prstGeom prst="smileyFace">
            <a:avLst>
              <a:gd name="adj" fmla="val -4653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1762" name="Rectangle 22"/>
          <p:cNvSpPr>
            <a:spLocks noChangeArrowheads="1"/>
          </p:cNvSpPr>
          <p:nvPr/>
        </p:nvSpPr>
        <p:spPr bwMode="auto">
          <a:xfrm>
            <a:off x="611188" y="5300663"/>
            <a:ext cx="810101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sz="1400" b="0" i="1"/>
              <a:t>Towards planet-scale localization on smartphones with a partial radiomap"</a:t>
            </a:r>
            <a:r>
              <a:rPr lang="en-US" sz="1400" b="0"/>
              <a:t>, A. Konstantinidis, G. Chatzimilioudis, C. Laoudias, S. Nicolaou and D. Zeinalipour-Yazti. In ACM HotPlanet'12, in conjunction with </a:t>
            </a:r>
            <a:r>
              <a:rPr lang="en-US" sz="1400"/>
              <a:t>ACM MobiSys '12, </a:t>
            </a:r>
            <a:r>
              <a:rPr lang="en-US" sz="1400" b="0"/>
              <a:t>ACM, Pages: 9--14, 2012.</a:t>
            </a:r>
          </a:p>
          <a:p>
            <a:pPr>
              <a:buFontTx/>
              <a:buChar char="-"/>
            </a:pPr>
            <a:r>
              <a:rPr lang="en-US" sz="1400" b="0" i="1"/>
              <a:t> Privacy-Preserving Indoor Localization on Smartphones</a:t>
            </a:r>
            <a:r>
              <a:rPr lang="en-US" sz="1400" b="0"/>
              <a:t>, Andreas Konstantinidis, Paschalis Mpeis, Demetrios Zeinalipour-Yazti and Yannis Theodoridis, in </a:t>
            </a:r>
            <a:r>
              <a:rPr lang="en-US" sz="1400"/>
              <a:t>IEEE TKDE</a:t>
            </a:r>
            <a:r>
              <a:rPr lang="en-US" altLang="en-US" sz="1400"/>
              <a:t>’</a:t>
            </a:r>
            <a:r>
              <a:rPr lang="en-US" sz="1400"/>
              <a:t>15.</a:t>
            </a:r>
          </a:p>
          <a:p>
            <a:pPr>
              <a:buFontTx/>
              <a:buChar char="-"/>
            </a:pPr>
            <a:endParaRPr lang="en-US" sz="1400" b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6" grpId="0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User Privacy</a:t>
            </a:r>
            <a:endParaRPr lang="en-US" dirty="0"/>
          </a:p>
        </p:txBody>
      </p:sp>
      <p:pic>
        <p:nvPicPr>
          <p:cNvPr id="6" name="Picture 24" descr="server_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2133600"/>
            <a:ext cx="15049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43663" y="4076700"/>
            <a:ext cx="27003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IIN Service</a:t>
            </a:r>
          </a:p>
        </p:txBody>
      </p:sp>
      <p:pic>
        <p:nvPicPr>
          <p:cNvPr id="32773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922338"/>
            <a:ext cx="1223962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13"/>
          <p:cNvSpPr txBox="1">
            <a:spLocks noChangeArrowheads="1"/>
          </p:cNvSpPr>
          <p:nvPr/>
        </p:nvSpPr>
        <p:spPr bwMode="auto">
          <a:xfrm>
            <a:off x="611188" y="2060575"/>
            <a:ext cx="830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pic>
        <p:nvPicPr>
          <p:cNvPr id="32775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535238"/>
            <a:ext cx="1223962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611188" y="3687763"/>
            <a:ext cx="830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pic>
        <p:nvPicPr>
          <p:cNvPr id="32777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508500"/>
            <a:ext cx="1223962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8" name="TextBox 13"/>
          <p:cNvSpPr txBox="1">
            <a:spLocks noChangeArrowheads="1"/>
          </p:cNvSpPr>
          <p:nvPr/>
        </p:nvSpPr>
        <p:spPr bwMode="auto">
          <a:xfrm>
            <a:off x="539750" y="5661025"/>
            <a:ext cx="828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sp>
        <p:nvSpPr>
          <p:cNvPr id="32779" name="TextBox 13"/>
          <p:cNvSpPr txBox="1">
            <a:spLocks noChangeArrowheads="1"/>
          </p:cNvSpPr>
          <p:nvPr/>
        </p:nvSpPr>
        <p:spPr bwMode="auto">
          <a:xfrm>
            <a:off x="755650" y="4149725"/>
            <a:ext cx="4397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...</a:t>
            </a:r>
          </a:p>
        </p:txBody>
      </p:sp>
      <p:cxnSp>
        <p:nvCxnSpPr>
          <p:cNvPr id="32780" name="Straight Arrow Connector 19"/>
          <p:cNvCxnSpPr>
            <a:cxnSpLocks noChangeShapeType="1"/>
          </p:cNvCxnSpPr>
          <p:nvPr/>
        </p:nvCxnSpPr>
        <p:spPr bwMode="auto">
          <a:xfrm>
            <a:off x="4140200" y="2205038"/>
            <a:ext cx="251936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781" name="TextBox 20"/>
          <p:cNvSpPr txBox="1">
            <a:spLocks noChangeArrowheads="1"/>
          </p:cNvSpPr>
          <p:nvPr/>
        </p:nvSpPr>
        <p:spPr bwMode="auto">
          <a:xfrm>
            <a:off x="4140200" y="1628775"/>
            <a:ext cx="3384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9138" indent="-719138"/>
            <a:r>
              <a:rPr lang="en-US" sz="2400"/>
              <a:t>Bloom Filter (u's APs)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H="1">
            <a:off x="4140200" y="4348163"/>
            <a:ext cx="251936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500563" y="4491038"/>
            <a:ext cx="2159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7A37"/>
                </a:solidFill>
              </a:rPr>
              <a:t>K=3 Positions</a:t>
            </a:r>
          </a:p>
        </p:txBody>
      </p:sp>
      <p:sp>
        <p:nvSpPr>
          <p:cNvPr id="32784" name="TextBox 29"/>
          <p:cNvSpPr txBox="1">
            <a:spLocks noChangeArrowheads="1"/>
          </p:cNvSpPr>
          <p:nvPr/>
        </p:nvSpPr>
        <p:spPr bwMode="auto">
          <a:xfrm flipH="1">
            <a:off x="900113" y="5589588"/>
            <a:ext cx="42481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7A37"/>
                </a:solidFill>
              </a:rPr>
              <a:t>User u</a:t>
            </a:r>
          </a:p>
        </p:txBody>
      </p:sp>
      <p:sp>
        <p:nvSpPr>
          <p:cNvPr id="32785" name="Smiley Face 26"/>
          <p:cNvSpPr>
            <a:spLocks noChangeArrowheads="1"/>
          </p:cNvSpPr>
          <p:nvPr/>
        </p:nvSpPr>
        <p:spPr bwMode="auto">
          <a:xfrm>
            <a:off x="2484438" y="981075"/>
            <a:ext cx="792162" cy="647700"/>
          </a:xfrm>
          <a:prstGeom prst="smileyFace">
            <a:avLst>
              <a:gd name="adj" fmla="val 4653"/>
            </a:avLst>
          </a:prstGeom>
          <a:noFill/>
          <a:ln w="38100">
            <a:solidFill>
              <a:srgbClr val="007A37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27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2349500"/>
            <a:ext cx="25193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250" y="1692275"/>
            <a:ext cx="2465388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8" name="TextBox 19"/>
          <p:cNvSpPr txBox="1">
            <a:spLocks noChangeArrowheads="1"/>
          </p:cNvSpPr>
          <p:nvPr/>
        </p:nvSpPr>
        <p:spPr bwMode="auto">
          <a:xfrm>
            <a:off x="4067175" y="2924175"/>
            <a:ext cx="367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Set Membership Queries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560" y="5661248"/>
            <a:ext cx="7993062" cy="86350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/>
              <a:t>	2nd Cyprus Workshop on Computing: Scientific Applications of Computing</a:t>
            </a:r>
          </a:p>
          <a:p>
            <a:pPr algn="ctr"/>
            <a:r>
              <a:rPr lang="en-US" sz="1800" b="0"/>
              <a:t>October 27th, 2015, European University Cyprus, Nicosia, Cyprus</a:t>
            </a:r>
            <a:endParaRPr lang="fr-FR" sz="1800" b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Prefetching Indoor Navigation Structures in Anyplace *</a:t>
            </a:r>
            <a:endParaRPr lang="en-US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9" y="2349500"/>
            <a:ext cx="5256956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Thanks! Questions?</a:t>
            </a:r>
          </a:p>
          <a:p>
            <a:pPr algn="ctr">
              <a:spcBef>
                <a:spcPct val="20000"/>
              </a:spcBef>
            </a:pPr>
            <a:r>
              <a:rPr lang="en-US" sz="2800" dirty="0" err="1" smtClean="0">
                <a:solidFill>
                  <a:schemeClr val="tx1"/>
                </a:solidFill>
              </a:rPr>
              <a:t>Demetris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Zeinalipour</a:t>
            </a:r>
            <a:endParaRPr lang="en-US" sz="28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1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Assistant Professor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(Data Management Systems Laboratory)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Department of Computer Science</a:t>
            </a:r>
            <a:endParaRPr lang="el-GR" sz="20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University of Cyprus</a:t>
            </a:r>
          </a:p>
          <a:p>
            <a:pPr algn="ctr">
              <a:spcBef>
                <a:spcPct val="20000"/>
              </a:spcBef>
            </a:pPr>
            <a:endParaRPr lang="en-US" sz="11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hlinkClick r:id="rId3"/>
              </a:rPr>
              <a:t>http://www.cs.ucy.ac.cy/~dzeina/</a:t>
            </a:r>
            <a:endParaRPr lang="en-US" sz="2000" dirty="0"/>
          </a:p>
          <a:p>
            <a:pPr algn="ctr">
              <a:spcBef>
                <a:spcPct val="20000"/>
              </a:spcBef>
            </a:pP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2492896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3549" y="4310293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3501008"/>
            <a:ext cx="2520280" cy="55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Anyplace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758" y="1916831"/>
            <a:ext cx="2498725" cy="379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611560" y="5661248"/>
            <a:ext cx="25202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(using Google </a:t>
            </a:r>
            <a:r>
              <a:rPr lang="en-US" sz="2000" dirty="0" smtClean="0">
                <a:solidFill>
                  <a:srgbClr val="FF0000"/>
                </a:solidFill>
              </a:rPr>
              <a:t>API</a:t>
            </a:r>
            <a:r>
              <a:rPr lang="el-GR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68144" y="5589240"/>
            <a:ext cx="244827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A37"/>
                </a:solidFill>
              </a:rPr>
              <a:t>After </a:t>
            </a:r>
            <a:r>
              <a:rPr lang="en-US" dirty="0">
                <a:solidFill>
                  <a:srgbClr val="007A37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007A37"/>
              </a:solidFill>
            </a:endParaRPr>
          </a:p>
          <a:p>
            <a:pPr algn="ctr"/>
            <a:r>
              <a:rPr lang="en-US" sz="2000" dirty="0">
                <a:solidFill>
                  <a:srgbClr val="007A37"/>
                </a:solidFill>
              </a:rPr>
              <a:t>(using </a:t>
            </a:r>
            <a:r>
              <a:rPr lang="en-US" sz="2000" dirty="0" smtClean="0">
                <a:solidFill>
                  <a:srgbClr val="007A37"/>
                </a:solidFill>
              </a:rPr>
              <a:t>Anyplace</a:t>
            </a:r>
            <a:r>
              <a:rPr lang="el-GR" sz="2000" dirty="0" smtClean="0">
                <a:solidFill>
                  <a:srgbClr val="007A37"/>
                </a:solidFill>
              </a:rPr>
              <a:t>)</a:t>
            </a:r>
            <a:endParaRPr lang="en-US" sz="2000" dirty="0">
              <a:solidFill>
                <a:srgbClr val="007A37"/>
              </a:solidFill>
            </a:endParaRPr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844824"/>
            <a:ext cx="2470150" cy="37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10"/>
          <p:cNvSpPr>
            <a:spLocks noChangeArrowheads="1"/>
          </p:cNvSpPr>
          <p:nvPr/>
        </p:nvSpPr>
        <p:spPr bwMode="auto">
          <a:xfrm rot="-1250407">
            <a:off x="1032851" y="2828939"/>
            <a:ext cx="1336950" cy="1399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6963" y="1700808"/>
            <a:ext cx="208915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131840" y="3645024"/>
            <a:ext cx="25748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3399"/>
                </a:solidFill>
              </a:rPr>
              <a:t>http://</a:t>
            </a:r>
            <a:r>
              <a:rPr lang="en-US" sz="1400" dirty="0" smtClean="0">
                <a:solidFill>
                  <a:srgbClr val="003399"/>
                </a:solidFill>
              </a:rPr>
              <a:t>anyplace.cs.ucy.ac.cy</a:t>
            </a:r>
            <a:r>
              <a:rPr lang="en-US" sz="1400" dirty="0">
                <a:solidFill>
                  <a:srgbClr val="003399"/>
                </a:solidFill>
              </a:rPr>
              <a:t>/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203848" y="4024809"/>
            <a:ext cx="2592288" cy="0"/>
          </a:xfrm>
          <a:prstGeom prst="straightConnector1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683568" y="90872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defRPr/>
            </a:pPr>
            <a:r>
              <a:rPr lang="en-US" sz="2800" b="0" dirty="0" smtClean="0"/>
              <a:t>An complete IIN service open for research and development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47864" y="4365104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tx1"/>
                </a:solidFill>
              </a:rPr>
              <a:t>Tutorial @ IEEE MDM’15!</a:t>
            </a:r>
            <a:endParaRPr lang="el-GR" sz="24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 @ IEEE MDM’15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073650"/>
          </a:xfrm>
        </p:spPr>
        <p:txBody>
          <a:bodyPr/>
          <a:lstStyle/>
          <a:p>
            <a:r>
              <a:rPr lang="en-US" dirty="0" smtClean="0"/>
              <a:t>Building Modeling</a:t>
            </a:r>
          </a:p>
          <a:p>
            <a:pPr lvl="1"/>
            <a:r>
              <a:rPr lang="en-US" dirty="0" smtClean="0"/>
              <a:t>Map, Points-of-Interest</a:t>
            </a:r>
          </a:p>
          <a:p>
            <a:r>
              <a:rPr lang="en-US" dirty="0" smtClean="0"/>
              <a:t>Crowdsourcing </a:t>
            </a:r>
            <a:r>
              <a:rPr lang="en-US" dirty="0" err="1" smtClean="0"/>
              <a:t>Radiomaps</a:t>
            </a:r>
            <a:endParaRPr lang="en-US" dirty="0" smtClean="0"/>
          </a:p>
          <a:p>
            <a:pPr lvl="1"/>
            <a:r>
              <a:rPr lang="en-US" dirty="0" smtClean="0"/>
              <a:t> 10 minutes / floor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169358"/>
            <a:ext cx="5400600" cy="331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340768"/>
            <a:ext cx="2353254" cy="418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Anyplace Open Maps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013" y="1196975"/>
            <a:ext cx="7780337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Logging in Anyplace</a:t>
            </a:r>
            <a:endParaRPr lang="en-US" dirty="0"/>
          </a:p>
        </p:txBody>
      </p:sp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589588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3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5863" y="1552575"/>
            <a:ext cx="67722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Introduction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Problem Formulation </a:t>
            </a:r>
            <a:endParaRPr lang="en-US" sz="4000" dirty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n-US" sz="4000" dirty="0" smtClean="0"/>
              <a:t>The </a:t>
            </a:r>
            <a:r>
              <a:rPr lang="en-US" sz="4000" dirty="0" err="1" smtClean="0"/>
              <a:t>PreLoc</a:t>
            </a:r>
            <a:r>
              <a:rPr lang="en-US" sz="4000" dirty="0" smtClean="0"/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/>
              <a:t>Partitioning Step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n-US" sz="3600" i="1" dirty="0" smtClean="0"/>
              <a:t>Selection Step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n-US" sz="3600" i="1" dirty="0" smtClean="0"/>
              <a:t>Localization Step</a:t>
            </a:r>
            <a:endParaRPr lang="en-US" sz="3600" dirty="0"/>
          </a:p>
          <a:p>
            <a:pPr marL="514350" indent="-514350">
              <a:defRPr/>
            </a:pPr>
            <a:r>
              <a:rPr lang="en-US" sz="4000" dirty="0"/>
              <a:t>Experimental Evaluation</a:t>
            </a:r>
          </a:p>
          <a:p>
            <a:pPr marL="514350" indent="-514350">
              <a:defRPr/>
            </a:pPr>
            <a:r>
              <a:rPr lang="en-US" sz="4000" dirty="0" smtClean="0"/>
              <a:t>Other Indoor Work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IIN Workflow</a:t>
            </a:r>
            <a:endParaRPr lang="en-US" dirty="0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51500" y="836712"/>
            <a:ext cx="34925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342" y="3457674"/>
            <a:ext cx="144145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450" y="1339949"/>
            <a:ext cx="15367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24524" y="1268513"/>
            <a:ext cx="3239963" cy="3888680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3059113" y="2276574"/>
            <a:ext cx="266541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987675" y="1465362"/>
            <a:ext cx="2736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/>
              <a:t>a) Upload Measurements</a:t>
            </a:r>
          </a:p>
        </p:txBody>
      </p:sp>
      <p:sp>
        <p:nvSpPr>
          <p:cNvPr id="34" name="Can 33"/>
          <p:cNvSpPr>
            <a:spLocks noChangeArrowheads="1"/>
          </p:cNvSpPr>
          <p:nvPr/>
        </p:nvSpPr>
        <p:spPr bwMode="auto">
          <a:xfrm>
            <a:off x="6443663" y="1916212"/>
            <a:ext cx="1944687" cy="2736924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516216" y="2348881"/>
            <a:ext cx="1872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/>
              <a:t>b) Build </a:t>
            </a:r>
            <a:r>
              <a:rPr lang="en-US" sz="2400" dirty="0" smtClean="0">
                <a:solidFill>
                  <a:srgbClr val="FF0000"/>
                </a:solidFill>
              </a:rPr>
              <a:t>RM </a:t>
            </a:r>
            <a:r>
              <a:rPr lang="en-US" sz="2400" b="0" dirty="0" smtClean="0">
                <a:solidFill>
                  <a:schemeClr val="tx1"/>
                </a:solidFill>
              </a:rPr>
              <a:t>(</a:t>
            </a:r>
            <a:r>
              <a:rPr lang="en-US" sz="2400" b="0" dirty="0" err="1" smtClean="0">
                <a:solidFill>
                  <a:schemeClr val="tx1"/>
                </a:solidFill>
              </a:rPr>
              <a:t>Radiomap</a:t>
            </a:r>
            <a:r>
              <a:rPr lang="en-US" sz="2400" b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30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24049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3131840" y="4221088"/>
            <a:ext cx="2232025" cy="25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43808" y="3645024"/>
            <a:ext cx="2736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c) </a:t>
            </a:r>
            <a:r>
              <a:rPr lang="en-US" sz="2400" b="0" dirty="0" smtClean="0"/>
              <a:t>Localize</a:t>
            </a:r>
            <a:endParaRPr lang="en-US" sz="2400" b="0" dirty="0"/>
          </a:p>
        </p:txBody>
      </p:sp>
      <p:sp>
        <p:nvSpPr>
          <p:cNvPr id="12312" name="TextBox 61"/>
          <p:cNvSpPr txBox="1">
            <a:spLocks noChangeArrowheads="1"/>
          </p:cNvSpPr>
          <p:nvPr/>
        </p:nvSpPr>
        <p:spPr bwMode="auto">
          <a:xfrm>
            <a:off x="1079500" y="836712"/>
            <a:ext cx="17637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Logger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042988" y="5300762"/>
            <a:ext cx="18732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Navigator</a:t>
            </a:r>
          </a:p>
        </p:txBody>
      </p:sp>
      <p:sp>
        <p:nvSpPr>
          <p:cNvPr id="28" name="TextBox 18"/>
          <p:cNvSpPr txBox="1">
            <a:spLocks noChangeArrowheads="1"/>
          </p:cNvSpPr>
          <p:nvPr/>
        </p:nvSpPr>
        <p:spPr bwMode="auto">
          <a:xfrm>
            <a:off x="3023320" y="5229200"/>
            <a:ext cx="47890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u="sng" dirty="0" smtClean="0">
                <a:solidFill>
                  <a:schemeClr val="tx1"/>
                </a:solidFill>
              </a:rPr>
              <a:t>d) Localization Alternatives: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="0" dirty="0" smtClean="0">
                <a:solidFill>
                  <a:schemeClr val="tx1"/>
                </a:solidFill>
              </a:rPr>
              <a:t>lient-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CSA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erver-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SSA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39" y="3212976"/>
            <a:ext cx="140754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0" y="621166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CSA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91872" y="45811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SSA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4005064"/>
            <a:ext cx="888213" cy="72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692" y="33757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49289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9330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5091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941168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Box 60"/>
          <p:cNvSpPr txBox="1"/>
          <p:nvPr/>
        </p:nvSpPr>
        <p:spPr>
          <a:xfrm rot="18087307">
            <a:off x="289570" y="4155258"/>
            <a:ext cx="140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fingerprint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65486 0.2305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00" y="1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 animBg="1"/>
      <p:bldP spid="45" grpId="0"/>
      <p:bldP spid="51" grpId="0"/>
      <p:bldP spid="63" grpId="0"/>
      <p:bldP spid="36" grpId="0"/>
      <p:bldP spid="36" grpId="1"/>
      <p:bldP spid="37" grpId="0"/>
      <p:bldP spid="6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35659</TotalTime>
  <Words>1949</Words>
  <Application>Microsoft Macintosh PowerPoint</Application>
  <PresentationFormat>On-screen Show (4:3)</PresentationFormat>
  <Paragraphs>379</Paragraphs>
  <Slides>33</Slides>
  <Notes>27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MS PGothic</vt:lpstr>
      <vt:lpstr>ＭＳ Ｐゴシック</vt:lpstr>
      <vt:lpstr>Arial</vt:lpstr>
      <vt:lpstr>Tahoma</vt:lpstr>
      <vt:lpstr>Wingdings</vt:lpstr>
      <vt:lpstr>Default Design</vt:lpstr>
      <vt:lpstr>Equation</vt:lpstr>
      <vt:lpstr>Image</vt:lpstr>
      <vt:lpstr>Prefetching Indoor Navigation Structures in Anyplace </vt:lpstr>
      <vt:lpstr>Motivation</vt:lpstr>
      <vt:lpstr>Localization Technologies</vt:lpstr>
      <vt:lpstr>Anyplace</vt:lpstr>
      <vt:lpstr>Anyplace @ IEEE MDM’15</vt:lpstr>
      <vt:lpstr>Anyplace Open Maps</vt:lpstr>
      <vt:lpstr>Logging in Anyplace</vt:lpstr>
      <vt:lpstr>Presentation Outline</vt:lpstr>
      <vt:lpstr>IIN Workflow</vt:lpstr>
      <vt:lpstr>CSA Navigation (Anyplace)</vt:lpstr>
      <vt:lpstr>CSA Weaknesses</vt:lpstr>
      <vt:lpstr>SSA Navigation (Anyplace)</vt:lpstr>
      <vt:lpstr>Intermittent Connectivity</vt:lpstr>
      <vt:lpstr>Intermittent Connectivity</vt:lpstr>
      <vt:lpstr>PreLoc Navigation</vt:lpstr>
      <vt:lpstr>Problem Formulation</vt:lpstr>
      <vt:lpstr>Presentation Outline</vt:lpstr>
      <vt:lpstr>PreLoc Partitioning Step</vt:lpstr>
      <vt:lpstr>PreLoc Partitioning Step</vt:lpstr>
      <vt:lpstr>PreLoc Selection Step</vt:lpstr>
      <vt:lpstr>PreLoc Selection Step </vt:lpstr>
      <vt:lpstr>PreLoc Selection Step</vt:lpstr>
      <vt:lpstr>PreLoc Localization Step</vt:lpstr>
      <vt:lpstr>Presentation Outline</vt:lpstr>
      <vt:lpstr>Datasets &amp; Scenario</vt:lpstr>
      <vt:lpstr>Evaluation Metrics</vt:lpstr>
      <vt:lpstr>Techniques: Localization Accuracy (A)</vt:lpstr>
      <vt:lpstr>Techniques: CPU Time (T)</vt:lpstr>
      <vt:lpstr>Presentation Outline</vt:lpstr>
      <vt:lpstr>PowerPoint Presentation</vt:lpstr>
      <vt:lpstr>User Privacy</vt:lpstr>
      <vt:lpstr>User Privacy</vt:lpstr>
      <vt:lpstr>Prefetching Indoor Navigation Structures in Anyplace *</vt:lpstr>
    </vt:vector>
  </TitlesOfParts>
  <Company>UCR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Sensor Data in Smartphone Networks</dc:title>
  <dc:subject>University of Cyprus</dc:subject>
  <dc:creator>Demetris Zeinalipour</dc:creator>
  <cp:lastModifiedBy>Microsoft Office User</cp:lastModifiedBy>
  <cp:revision>2396</cp:revision>
  <cp:lastPrinted>2005-08-16T19:27:47Z</cp:lastPrinted>
  <dcterms:created xsi:type="dcterms:W3CDTF">2002-06-13T03:57:29Z</dcterms:created>
  <dcterms:modified xsi:type="dcterms:W3CDTF">2015-10-27T12:18:14Z</dcterms:modified>
</cp:coreProperties>
</file>